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s/slide14.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15.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36.xml" ContentType="application/vnd.openxmlformats-officedocument.presentationml.slide+xml"/>
  <Override PartName="/ppt/slides/slide39.xml" ContentType="application/vnd.openxmlformats-officedocument.presentationml.slide+xml"/>
  <Override PartName="/ppt/slides/slide34.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5.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3.xml" ContentType="application/vnd.openxmlformats-officedocument.presentationml.slide+xml"/>
  <Override PartName="/ppt/notesSlides/notesSlide28.xml" ContentType="application/vnd.openxmlformats-officedocument.presentationml.notesSlide+xml"/>
  <Override PartName="/ppt/notesSlides/notesSlide30.xml" ContentType="application/vnd.openxmlformats-officedocument.presentationml.notesSlide+xml"/>
  <Override PartName="/ppt/slideMasters/slideMaster1.xml" ContentType="application/vnd.openxmlformats-officedocument.presentationml.slideMaster+xml"/>
  <Override PartName="/ppt/notesSlides/notesSlide32.xml" ContentType="application/vnd.openxmlformats-officedocument.presentationml.notesSlide+xml"/>
  <Override PartName="/ppt/notesSlides/notesSlide29.xml" ContentType="application/vnd.openxmlformats-officedocument.presentationml.notesSlide+xml"/>
  <Override PartName="/ppt/notesSlides/notesSlide27.xml" ContentType="application/vnd.openxmlformats-officedocument.presentationml.notesSlide+xml"/>
  <Override PartName="/ppt/notesSlides/notesSlide31.xml" ContentType="application/vnd.openxmlformats-officedocument.presentationml.notesSlide+xml"/>
  <Override PartName="/ppt/notesSlides/notesSlide16.xml" ContentType="application/vnd.openxmlformats-officedocument.presentationml.notesSlide+xml"/>
  <Override PartName="/ppt/notesSlides/notesSlide10.xml" ContentType="application/vnd.openxmlformats-officedocument.presentationml.notesSlide+xml"/>
  <Override PartName="/ppt/notesSlides/notesSlide20.xml" ContentType="application/vnd.openxmlformats-officedocument.presentationml.notesSlide+xml"/>
  <Override PartName="/ppt/notesSlides/notesSlide15.xml" ContentType="application/vnd.openxmlformats-officedocument.presentationml.notesSlide+xml"/>
  <Override PartName="/ppt/notesSlides/notesSlide21.xml" ContentType="application/vnd.openxmlformats-officedocument.presentationml.notesSlide+xml"/>
  <Override PartName="/ppt/notesSlides/notesSlide9.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notesSlides/notesSlide17.xml" ContentType="application/vnd.openxmlformats-officedocument.presentationml.notesSlide+xml"/>
  <Override PartName="/ppt/notesSlides/notesSlide6.xml" ContentType="application/vnd.openxmlformats-officedocument.presentationml.notesSlide+xml"/>
  <Override PartName="/ppt/notesSlides/notesSlide18.xml" ContentType="application/vnd.openxmlformats-officedocument.presentationml.notesSlide+xml"/>
  <Override PartName="/ppt/notesSlides/notesSlide11.xml" ContentType="application/vnd.openxmlformats-officedocument.presentationml.notesSlide+xml"/>
  <Override PartName="/ppt/notesSlides/notesSlide22.xml" ContentType="application/vnd.openxmlformats-officedocument.presentationml.notesSlide+xml"/>
  <Override PartName="/ppt/notesSlides/notesSlide8.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slideLayouts/slideLayout1.xml" ContentType="application/vnd.openxmlformats-officedocument.presentationml.slideLayout+xml"/>
  <Override PartName="/ppt/notesSlides/notesSlide25.xml" ContentType="application/vnd.openxmlformats-officedocument.presentationml.notesSlide+xml"/>
  <Override PartName="/ppt/notesSlides/notesSlide4.xml" ContentType="application/vnd.openxmlformats-officedocument.presentationml.notesSlide+xml"/>
  <Override PartName="/ppt/notesSlides/notesSlide26.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13.xml" ContentType="application/vnd.openxmlformats-officedocument.presentationml.notesSlide+xml"/>
  <Override PartName="/ppt/notesSlides/notesSlide1.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7.xml" ContentType="application/vnd.openxmlformats-officedocument.presentationml.notesSlid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3" r:id="rId1"/>
  </p:sldMasterIdLst>
  <p:notesMasterIdLst>
    <p:notesMasterId r:id="rId45"/>
  </p:notesMasterIdLst>
  <p:handoutMasterIdLst>
    <p:handoutMasterId r:id="rId46"/>
  </p:handoutMasterIdLst>
  <p:sldIdLst>
    <p:sldId id="886" r:id="rId2"/>
    <p:sldId id="887" r:id="rId3"/>
    <p:sldId id="889" r:id="rId4"/>
    <p:sldId id="890" r:id="rId5"/>
    <p:sldId id="891" r:id="rId6"/>
    <p:sldId id="892" r:id="rId7"/>
    <p:sldId id="893" r:id="rId8"/>
    <p:sldId id="888" r:id="rId9"/>
    <p:sldId id="894" r:id="rId10"/>
    <p:sldId id="895" r:id="rId11"/>
    <p:sldId id="818" r:id="rId12"/>
    <p:sldId id="810" r:id="rId13"/>
    <p:sldId id="898" r:id="rId14"/>
    <p:sldId id="899" r:id="rId15"/>
    <p:sldId id="815" r:id="rId16"/>
    <p:sldId id="900" r:id="rId17"/>
    <p:sldId id="857" r:id="rId18"/>
    <p:sldId id="825" r:id="rId19"/>
    <p:sldId id="827" r:id="rId20"/>
    <p:sldId id="790" r:id="rId21"/>
    <p:sldId id="828" r:id="rId22"/>
    <p:sldId id="829" r:id="rId23"/>
    <p:sldId id="830" r:id="rId24"/>
    <p:sldId id="858" r:id="rId25"/>
    <p:sldId id="837" r:id="rId26"/>
    <p:sldId id="896" r:id="rId27"/>
    <p:sldId id="897" r:id="rId28"/>
    <p:sldId id="865" r:id="rId29"/>
    <p:sldId id="866" r:id="rId30"/>
    <p:sldId id="868" r:id="rId31"/>
    <p:sldId id="869" r:id="rId32"/>
    <p:sldId id="875" r:id="rId33"/>
    <p:sldId id="877" r:id="rId34"/>
    <p:sldId id="870" r:id="rId35"/>
    <p:sldId id="878" r:id="rId36"/>
    <p:sldId id="879" r:id="rId37"/>
    <p:sldId id="880" r:id="rId38"/>
    <p:sldId id="876" r:id="rId39"/>
    <p:sldId id="881" r:id="rId40"/>
    <p:sldId id="882" r:id="rId41"/>
    <p:sldId id="883" r:id="rId42"/>
    <p:sldId id="884" r:id="rId43"/>
    <p:sldId id="871" r:id="rId44"/>
  </p:sldIdLst>
  <p:sldSz cx="9144000" cy="6858000" type="screen4x3"/>
  <p:notesSz cx="7010400" cy="9296400"/>
  <p:defaultTextStyle>
    <a:defPPr>
      <a:defRPr lang="en-US"/>
    </a:defPPr>
    <a:lvl1pPr algn="l" rtl="0" eaLnBrk="0" fontAlgn="base" hangingPunct="0">
      <a:spcBef>
        <a:spcPct val="0"/>
      </a:spcBef>
      <a:spcAft>
        <a:spcPct val="0"/>
      </a:spcAft>
      <a:defRPr kumimoji="1" sz="6000" b="1" kern="1200">
        <a:solidFill>
          <a:srgbClr val="FFFF66"/>
        </a:solidFill>
        <a:latin typeface="Arial" charset="0"/>
        <a:ea typeface="+mn-ea"/>
        <a:cs typeface="+mn-cs"/>
      </a:defRPr>
    </a:lvl1pPr>
    <a:lvl2pPr marL="457200" algn="l" rtl="0" eaLnBrk="0" fontAlgn="base" hangingPunct="0">
      <a:spcBef>
        <a:spcPct val="0"/>
      </a:spcBef>
      <a:spcAft>
        <a:spcPct val="0"/>
      </a:spcAft>
      <a:defRPr kumimoji="1" sz="6000" b="1" kern="1200">
        <a:solidFill>
          <a:srgbClr val="FFFF66"/>
        </a:solidFill>
        <a:latin typeface="Arial" charset="0"/>
        <a:ea typeface="+mn-ea"/>
        <a:cs typeface="+mn-cs"/>
      </a:defRPr>
    </a:lvl2pPr>
    <a:lvl3pPr marL="914400" algn="l" rtl="0" eaLnBrk="0" fontAlgn="base" hangingPunct="0">
      <a:spcBef>
        <a:spcPct val="0"/>
      </a:spcBef>
      <a:spcAft>
        <a:spcPct val="0"/>
      </a:spcAft>
      <a:defRPr kumimoji="1" sz="6000" b="1" kern="1200">
        <a:solidFill>
          <a:srgbClr val="FFFF66"/>
        </a:solidFill>
        <a:latin typeface="Arial" charset="0"/>
        <a:ea typeface="+mn-ea"/>
        <a:cs typeface="+mn-cs"/>
      </a:defRPr>
    </a:lvl3pPr>
    <a:lvl4pPr marL="1371600" algn="l" rtl="0" eaLnBrk="0" fontAlgn="base" hangingPunct="0">
      <a:spcBef>
        <a:spcPct val="0"/>
      </a:spcBef>
      <a:spcAft>
        <a:spcPct val="0"/>
      </a:spcAft>
      <a:defRPr kumimoji="1" sz="6000" b="1" kern="1200">
        <a:solidFill>
          <a:srgbClr val="FFFF66"/>
        </a:solidFill>
        <a:latin typeface="Arial" charset="0"/>
        <a:ea typeface="+mn-ea"/>
        <a:cs typeface="+mn-cs"/>
      </a:defRPr>
    </a:lvl4pPr>
    <a:lvl5pPr marL="1828800" algn="l" rtl="0" eaLnBrk="0" fontAlgn="base" hangingPunct="0">
      <a:spcBef>
        <a:spcPct val="0"/>
      </a:spcBef>
      <a:spcAft>
        <a:spcPct val="0"/>
      </a:spcAft>
      <a:defRPr kumimoji="1" sz="6000" b="1" kern="1200">
        <a:solidFill>
          <a:srgbClr val="FFFF66"/>
        </a:solidFill>
        <a:latin typeface="Arial" charset="0"/>
        <a:ea typeface="+mn-ea"/>
        <a:cs typeface="+mn-cs"/>
      </a:defRPr>
    </a:lvl5pPr>
    <a:lvl6pPr marL="2286000" algn="l" defTabSz="914400" rtl="0" eaLnBrk="1" latinLnBrk="0" hangingPunct="1">
      <a:defRPr kumimoji="1" sz="6000" b="1" kern="1200">
        <a:solidFill>
          <a:srgbClr val="FFFF66"/>
        </a:solidFill>
        <a:latin typeface="Arial" charset="0"/>
        <a:ea typeface="+mn-ea"/>
        <a:cs typeface="+mn-cs"/>
      </a:defRPr>
    </a:lvl6pPr>
    <a:lvl7pPr marL="2743200" algn="l" defTabSz="914400" rtl="0" eaLnBrk="1" latinLnBrk="0" hangingPunct="1">
      <a:defRPr kumimoji="1" sz="6000" b="1" kern="1200">
        <a:solidFill>
          <a:srgbClr val="FFFF66"/>
        </a:solidFill>
        <a:latin typeface="Arial" charset="0"/>
        <a:ea typeface="+mn-ea"/>
        <a:cs typeface="+mn-cs"/>
      </a:defRPr>
    </a:lvl7pPr>
    <a:lvl8pPr marL="3200400" algn="l" defTabSz="914400" rtl="0" eaLnBrk="1" latinLnBrk="0" hangingPunct="1">
      <a:defRPr kumimoji="1" sz="6000" b="1" kern="1200">
        <a:solidFill>
          <a:srgbClr val="FFFF66"/>
        </a:solidFill>
        <a:latin typeface="Arial" charset="0"/>
        <a:ea typeface="+mn-ea"/>
        <a:cs typeface="+mn-cs"/>
      </a:defRPr>
    </a:lvl8pPr>
    <a:lvl9pPr marL="3657600" algn="l" defTabSz="914400" rtl="0" eaLnBrk="1" latinLnBrk="0" hangingPunct="1">
      <a:defRPr kumimoji="1" sz="6000" b="1" kern="1200">
        <a:solidFill>
          <a:srgbClr val="FFFF66"/>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5202">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7AF"/>
    <a:srgbClr val="FFFF99"/>
    <a:srgbClr val="FFCCCC"/>
    <a:srgbClr val="800000"/>
    <a:srgbClr val="4C0000"/>
    <a:srgbClr val="820000"/>
    <a:srgbClr val="8E0000"/>
    <a:srgbClr val="9C2424"/>
    <a:srgbClr val="99FF99"/>
    <a:srgbClr val="6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44" autoAdjust="0"/>
    <p:restoredTop sz="82707" autoAdjust="0"/>
  </p:normalViewPr>
  <p:slideViewPr>
    <p:cSldViewPr snapToGrid="0" snapToObjects="1">
      <p:cViewPr varScale="1">
        <p:scale>
          <a:sx n="76" d="100"/>
          <a:sy n="76" d="100"/>
        </p:scale>
        <p:origin x="1932" y="90"/>
      </p:cViewPr>
      <p:guideLst>
        <p:guide orient="horz" pos="2160"/>
        <p:guide pos="520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73" d="100"/>
          <a:sy n="73" d="100"/>
        </p:scale>
        <p:origin x="-2178" y="-27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customXml" Target="../customXml/item3.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232410"/>
            <a:ext cx="7010400" cy="463229"/>
          </a:xfrm>
          <a:prstGeom prst="rect">
            <a:avLst/>
          </a:prstGeom>
          <a:noFill/>
          <a:ln w="12700" cap="sq">
            <a:noFill/>
            <a:miter lim="800000"/>
            <a:headEnd type="none" w="sm" len="sm"/>
            <a:tailEnd type="none" w="sm" len="sm"/>
          </a:ln>
          <a:effectLst/>
        </p:spPr>
        <p:txBody>
          <a:bodyPr vert="horz" wrap="square" lIns="93124" tIns="46561" rIns="93124" bIns="46561" numCol="1" anchor="t" anchorCtr="0" compatLnSpc="1">
            <a:prstTxWarp prst="textNoShape">
              <a:avLst/>
            </a:prstTxWarp>
          </a:bodyPr>
          <a:lstStyle>
            <a:lvl1pPr algn="ctr" defTabSz="931567">
              <a:defRPr kumimoji="0" sz="1600" b="0">
                <a:solidFill>
                  <a:schemeClr val="tx1"/>
                </a:solidFill>
                <a:latin typeface="Maiandra GD" pitchFamily="34" charset="0"/>
              </a:defRPr>
            </a:lvl1pPr>
          </a:lstStyle>
          <a:p>
            <a:r>
              <a:rPr lang="en-US" dirty="0" smtClean="0"/>
              <a:t>Wilderness Act of 1964</a:t>
            </a:r>
            <a:endParaRPr lang="en-US" dirty="0"/>
          </a:p>
        </p:txBody>
      </p:sp>
      <p:sp>
        <p:nvSpPr>
          <p:cNvPr id="15364" name="Rectangle 4"/>
          <p:cNvSpPr>
            <a:spLocks noGrp="1" noChangeArrowheads="1"/>
          </p:cNvSpPr>
          <p:nvPr>
            <p:ph type="ftr" sz="quarter" idx="2"/>
          </p:nvPr>
        </p:nvSpPr>
        <p:spPr bwMode="auto">
          <a:xfrm>
            <a:off x="1" y="8831580"/>
            <a:ext cx="3350653" cy="464820"/>
          </a:xfrm>
          <a:prstGeom prst="rect">
            <a:avLst/>
          </a:prstGeom>
          <a:noFill/>
          <a:ln w="12700" cap="sq">
            <a:noFill/>
            <a:miter lim="800000"/>
            <a:headEnd type="none" w="sm" len="sm"/>
            <a:tailEnd type="none" w="sm" len="sm"/>
          </a:ln>
          <a:effectLst/>
        </p:spPr>
        <p:txBody>
          <a:bodyPr vert="horz" wrap="square" lIns="93124" tIns="46561" rIns="93124" bIns="46561" numCol="1" anchor="b" anchorCtr="0" compatLnSpc="1">
            <a:prstTxWarp prst="textNoShape">
              <a:avLst/>
            </a:prstTxWarp>
          </a:bodyPr>
          <a:lstStyle>
            <a:lvl1pPr defTabSz="931567">
              <a:defRPr kumimoji="0" sz="900" b="0">
                <a:solidFill>
                  <a:schemeClr val="tx1"/>
                </a:solidFill>
                <a:latin typeface="Tahoma" pitchFamily="34" charset="0"/>
              </a:defRPr>
            </a:lvl1pPr>
          </a:lstStyle>
          <a:p>
            <a:r>
              <a:rPr lang="en-US" dirty="0"/>
              <a:t>National Wilderness Stewardship Training</a:t>
            </a:r>
          </a:p>
          <a:p>
            <a:r>
              <a:rPr lang="en-US" dirty="0"/>
              <a:t>June 2009</a:t>
            </a:r>
          </a:p>
        </p:txBody>
      </p:sp>
      <p:sp>
        <p:nvSpPr>
          <p:cNvPr id="15365" name="Rectangle 5"/>
          <p:cNvSpPr>
            <a:spLocks noGrp="1" noChangeArrowheads="1"/>
          </p:cNvSpPr>
          <p:nvPr>
            <p:ph type="sldNum" sz="quarter" idx="3"/>
          </p:nvPr>
        </p:nvSpPr>
        <p:spPr bwMode="auto">
          <a:xfrm>
            <a:off x="3972029" y="8831580"/>
            <a:ext cx="3038371" cy="464820"/>
          </a:xfrm>
          <a:prstGeom prst="rect">
            <a:avLst/>
          </a:prstGeom>
          <a:noFill/>
          <a:ln w="12700" cap="sq">
            <a:noFill/>
            <a:miter lim="800000"/>
            <a:headEnd type="none" w="sm" len="sm"/>
            <a:tailEnd type="none" w="sm" len="sm"/>
          </a:ln>
          <a:effectLst/>
        </p:spPr>
        <p:txBody>
          <a:bodyPr vert="horz" wrap="square" lIns="93124" tIns="46561" rIns="93124" bIns="46561" numCol="1" anchor="b" anchorCtr="0" compatLnSpc="1">
            <a:prstTxWarp prst="textNoShape">
              <a:avLst/>
            </a:prstTxWarp>
          </a:bodyPr>
          <a:lstStyle>
            <a:lvl1pPr algn="r" defTabSz="931567">
              <a:defRPr kumimoji="0" sz="900" b="0">
                <a:solidFill>
                  <a:schemeClr val="tx1"/>
                </a:solidFill>
                <a:latin typeface="Tahoma" pitchFamily="34" charset="0"/>
              </a:defRPr>
            </a:lvl1pPr>
          </a:lstStyle>
          <a:p>
            <a:fld id="{E082E954-151F-4CF5-BC61-CFEDA8C5848A}" type="slidenum">
              <a:rPr lang="en-US"/>
              <a:pPr/>
              <a:t>‹#›</a:t>
            </a:fld>
            <a:endParaRPr lang="en-US" dirty="0"/>
          </a:p>
        </p:txBody>
      </p:sp>
    </p:spTree>
    <p:extLst>
      <p:ext uri="{BB962C8B-B14F-4D97-AF65-F5344CB8AC3E}">
        <p14:creationId xmlns:p14="http://schemas.microsoft.com/office/powerpoint/2010/main" val="1440938637"/>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329513"/>
            <a:ext cx="7010400" cy="448902"/>
          </a:xfrm>
          <a:prstGeom prst="rect">
            <a:avLst/>
          </a:prstGeom>
          <a:noFill/>
          <a:ln w="12700" cap="sq">
            <a:noFill/>
            <a:miter lim="800000"/>
            <a:headEnd type="none" w="sm" len="sm"/>
            <a:tailEnd type="none" w="sm" len="sm"/>
          </a:ln>
          <a:effectLst/>
        </p:spPr>
        <p:txBody>
          <a:bodyPr vert="horz" wrap="square" lIns="93124" tIns="46561" rIns="93124" bIns="46561" numCol="1" anchor="t" anchorCtr="0" compatLnSpc="1">
            <a:prstTxWarp prst="textNoShape">
              <a:avLst/>
            </a:prstTxWarp>
          </a:bodyPr>
          <a:lstStyle>
            <a:lvl1pPr algn="ctr" defTabSz="931567">
              <a:defRPr kumimoji="0" sz="1800" b="0">
                <a:solidFill>
                  <a:schemeClr val="tx1"/>
                </a:solidFill>
                <a:latin typeface="Arial" pitchFamily="34" charset="0"/>
                <a:cs typeface="Arial" pitchFamily="34" charset="0"/>
              </a:defRPr>
            </a:lvl1pPr>
          </a:lstStyle>
          <a:p>
            <a:r>
              <a:rPr lang="en-US" dirty="0" smtClean="0"/>
              <a:t>Wilderness Act of 1964</a:t>
            </a:r>
          </a:p>
        </p:txBody>
      </p:sp>
      <p:sp>
        <p:nvSpPr>
          <p:cNvPr id="32772" name="Rectangle 4"/>
          <p:cNvSpPr>
            <a:spLocks noGrp="1" noRot="1" noChangeAspect="1" noChangeArrowheads="1" noTextEdit="1"/>
          </p:cNvSpPr>
          <p:nvPr>
            <p:ph type="sldImg" idx="2"/>
          </p:nvPr>
        </p:nvSpPr>
        <p:spPr bwMode="auto">
          <a:xfrm>
            <a:off x="1397000" y="908050"/>
            <a:ext cx="4225925" cy="3170238"/>
          </a:xfrm>
          <a:prstGeom prst="rect">
            <a:avLst/>
          </a:prstGeom>
          <a:noFill/>
          <a:ln w="9525">
            <a:solidFill>
              <a:srgbClr val="000000"/>
            </a:solidFill>
            <a:miter lim="800000"/>
            <a:headEnd/>
            <a:tailEnd/>
          </a:ln>
          <a:effectLst/>
        </p:spPr>
      </p:sp>
      <p:sp>
        <p:nvSpPr>
          <p:cNvPr id="32773" name="Rectangle 5"/>
          <p:cNvSpPr>
            <a:spLocks noGrp="1" noChangeArrowheads="1"/>
          </p:cNvSpPr>
          <p:nvPr>
            <p:ph type="body" sz="quarter" idx="3"/>
          </p:nvPr>
        </p:nvSpPr>
        <p:spPr bwMode="auto">
          <a:xfrm>
            <a:off x="603851" y="4240687"/>
            <a:ext cx="5839345" cy="4358482"/>
          </a:xfrm>
          <a:prstGeom prst="rect">
            <a:avLst/>
          </a:prstGeom>
          <a:noFill/>
          <a:ln w="12700" cap="sq">
            <a:noFill/>
            <a:miter lim="800000"/>
            <a:headEnd type="none" w="sm" len="sm"/>
            <a:tailEnd type="none" w="sm" len="sm"/>
          </a:ln>
          <a:effectLst/>
        </p:spPr>
        <p:txBody>
          <a:bodyPr vert="horz" wrap="square" lIns="93124" tIns="46561" rIns="93124" bIns="46561" numCol="1" anchor="t" anchorCtr="0" compatLnSpc="1">
            <a:prstTxWarp prst="textNoShape">
              <a:avLst/>
            </a:prstTxWarp>
          </a:bodyPr>
          <a:lstStyle/>
          <a:p>
            <a:pPr lvl="0"/>
            <a:endParaRPr lang="en-US" dirty="0" smtClean="0"/>
          </a:p>
        </p:txBody>
      </p:sp>
      <p:sp>
        <p:nvSpPr>
          <p:cNvPr id="32774" name="Rectangle 6"/>
          <p:cNvSpPr>
            <a:spLocks noGrp="1" noChangeArrowheads="1"/>
          </p:cNvSpPr>
          <p:nvPr>
            <p:ph type="ftr" sz="quarter" idx="4"/>
          </p:nvPr>
        </p:nvSpPr>
        <p:spPr bwMode="auto">
          <a:xfrm>
            <a:off x="0" y="8831580"/>
            <a:ext cx="3581677" cy="464820"/>
          </a:xfrm>
          <a:prstGeom prst="rect">
            <a:avLst/>
          </a:prstGeom>
          <a:noFill/>
          <a:ln w="12700" cap="sq">
            <a:noFill/>
            <a:miter lim="800000"/>
            <a:headEnd type="none" w="sm" len="sm"/>
            <a:tailEnd type="none" w="sm" len="sm"/>
          </a:ln>
          <a:effectLst/>
        </p:spPr>
        <p:txBody>
          <a:bodyPr vert="horz" wrap="square" lIns="93124" tIns="46561" rIns="93124" bIns="46561" numCol="1" anchor="b" anchorCtr="0" compatLnSpc="1">
            <a:prstTxWarp prst="textNoShape">
              <a:avLst/>
            </a:prstTxWarp>
          </a:bodyPr>
          <a:lstStyle>
            <a:lvl1pPr defTabSz="931567">
              <a:defRPr kumimoji="0" sz="1000" b="0">
                <a:solidFill>
                  <a:schemeClr val="tx1"/>
                </a:solidFill>
                <a:latin typeface="Arial" pitchFamily="34" charset="0"/>
                <a:cs typeface="Arial" pitchFamily="34" charset="0"/>
              </a:defRPr>
            </a:lvl1pPr>
          </a:lstStyle>
          <a:p>
            <a:r>
              <a:rPr lang="en-US" dirty="0" smtClean="0"/>
              <a:t>Regional Wilderness Stewardship Training</a:t>
            </a:r>
          </a:p>
          <a:p>
            <a:r>
              <a:rPr lang="en-US" dirty="0" smtClean="0"/>
              <a:t>November 2011</a:t>
            </a:r>
            <a:endParaRPr lang="en-US" dirty="0"/>
          </a:p>
        </p:txBody>
      </p:sp>
      <p:sp>
        <p:nvSpPr>
          <p:cNvPr id="32775" name="Rectangle 7"/>
          <p:cNvSpPr>
            <a:spLocks noGrp="1" noChangeArrowheads="1"/>
          </p:cNvSpPr>
          <p:nvPr>
            <p:ph type="sldNum" sz="quarter" idx="5"/>
          </p:nvPr>
        </p:nvSpPr>
        <p:spPr bwMode="auto">
          <a:xfrm>
            <a:off x="3972029" y="8831580"/>
            <a:ext cx="3038371" cy="464820"/>
          </a:xfrm>
          <a:prstGeom prst="rect">
            <a:avLst/>
          </a:prstGeom>
          <a:noFill/>
          <a:ln w="12700" cap="sq">
            <a:noFill/>
            <a:miter lim="800000"/>
            <a:headEnd type="none" w="sm" len="sm"/>
            <a:tailEnd type="none" w="sm" len="sm"/>
          </a:ln>
          <a:effectLst/>
        </p:spPr>
        <p:txBody>
          <a:bodyPr vert="horz" wrap="square" lIns="93124" tIns="46561" rIns="93124" bIns="46561" numCol="1" anchor="b" anchorCtr="0" compatLnSpc="1">
            <a:prstTxWarp prst="textNoShape">
              <a:avLst/>
            </a:prstTxWarp>
          </a:bodyPr>
          <a:lstStyle>
            <a:lvl1pPr algn="r" defTabSz="931567">
              <a:defRPr kumimoji="0" sz="1000" b="0">
                <a:solidFill>
                  <a:schemeClr val="tx1"/>
                </a:solidFill>
                <a:latin typeface="Arial" pitchFamily="34" charset="0"/>
                <a:cs typeface="Arial" pitchFamily="34" charset="0"/>
              </a:defRPr>
            </a:lvl1pPr>
          </a:lstStyle>
          <a:p>
            <a:fld id="{7E93CA09-B384-4323-8401-0203FB2C1898}" type="slidenum">
              <a:rPr lang="en-US" smtClean="0"/>
              <a:pPr/>
              <a:t>‹#›</a:t>
            </a:fld>
            <a:endParaRPr lang="en-US" dirty="0"/>
          </a:p>
        </p:txBody>
      </p:sp>
    </p:spTree>
    <p:extLst>
      <p:ext uri="{BB962C8B-B14F-4D97-AF65-F5344CB8AC3E}">
        <p14:creationId xmlns:p14="http://schemas.microsoft.com/office/powerpoint/2010/main" val="2383556963"/>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7"/>
          <p:cNvSpPr>
            <a:spLocks noGrp="1" noChangeArrowheads="1"/>
          </p:cNvSpPr>
          <p:nvPr>
            <p:ph type="sldNum" sz="quarter" idx="5"/>
          </p:nvPr>
        </p:nvSpPr>
        <p:spPr/>
        <p:txBody>
          <a:bodyPr/>
          <a:lstStyle/>
          <a:p>
            <a:fld id="{AE9A81FC-4576-495A-8442-4F9F68ADB1B4}" type="slidenum">
              <a:rPr lang="en-US" smtClean="0"/>
              <a:pPr/>
              <a:t>1</a:t>
            </a:fld>
            <a:endParaRPr lang="en-US" dirty="0"/>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This is </a:t>
            </a:r>
            <a:r>
              <a:rPr lang="en-US" dirty="0" smtClean="0"/>
              <a:t>an</a:t>
            </a:r>
            <a:r>
              <a:rPr lang="en-US" baseline="0" dirty="0" smtClean="0"/>
              <a:t> overview</a:t>
            </a:r>
            <a:r>
              <a:rPr lang="en-US" dirty="0" smtClean="0"/>
              <a:t> </a:t>
            </a:r>
            <a:r>
              <a:rPr lang="en-US" dirty="0"/>
              <a:t>of the Wilderness</a:t>
            </a:r>
            <a:r>
              <a:rPr lang="en-US" baseline="0" dirty="0"/>
              <a:t> Act of 1964 </a:t>
            </a:r>
            <a:r>
              <a:rPr lang="en-US" baseline="0" dirty="0" smtClean="0"/>
              <a:t>. It’s </a:t>
            </a:r>
            <a:r>
              <a:rPr lang="en-US" baseline="0" dirty="0"/>
              <a:t>foundational and provides the legal framework for the rest of the course.  </a:t>
            </a:r>
            <a:r>
              <a:rPr lang="en-US" baseline="0" dirty="0" smtClean="0"/>
              <a:t>You’ll here many of the terms and ideas I refer to in this section throughout the next 3 days. </a:t>
            </a:r>
            <a:endParaRPr lang="en-US" dirty="0"/>
          </a:p>
          <a:p>
            <a:endParaRPr lang="en-US" dirty="0"/>
          </a:p>
        </p:txBody>
      </p:sp>
      <p:sp>
        <p:nvSpPr>
          <p:cNvPr id="13" name="Header Placeholder 12"/>
          <p:cNvSpPr>
            <a:spLocks noGrp="1"/>
          </p:cNvSpPr>
          <p:nvPr>
            <p:ph type="hdr" sz="quarter" idx="11"/>
          </p:nvPr>
        </p:nvSpPr>
        <p:spPr/>
        <p:txBody>
          <a:bodyPr/>
          <a:lstStyle/>
          <a:p>
            <a:r>
              <a:rPr lang="en-US"/>
              <a:t>Wilderness Act of 1964</a:t>
            </a:r>
            <a:endParaRPr lang="en-US" dirty="0"/>
          </a:p>
        </p:txBody>
      </p:sp>
      <p:sp>
        <p:nvSpPr>
          <p:cNvPr id="4" name="Footer Placeholder 3"/>
          <p:cNvSpPr>
            <a:spLocks noGrp="1"/>
          </p:cNvSpPr>
          <p:nvPr>
            <p:ph type="ftr" sz="quarter" idx="12"/>
          </p:nvPr>
        </p:nvSpPr>
        <p:spPr/>
        <p:txBody>
          <a:bodyPr/>
          <a:lstStyle/>
          <a:p>
            <a:r>
              <a:rPr lang="en-US"/>
              <a:t>November 2015</a:t>
            </a:r>
            <a:endParaRPr lang="en-US" dirty="0"/>
          </a:p>
        </p:txBody>
      </p:sp>
    </p:spTree>
    <p:extLst>
      <p:ext uri="{BB962C8B-B14F-4D97-AF65-F5344CB8AC3E}">
        <p14:creationId xmlns:p14="http://schemas.microsoft.com/office/powerpoint/2010/main" val="849954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7"/>
          <p:cNvSpPr>
            <a:spLocks noGrp="1" noChangeArrowheads="1"/>
          </p:cNvSpPr>
          <p:nvPr>
            <p:ph type="sldNum" sz="quarter" idx="5"/>
          </p:nvPr>
        </p:nvSpPr>
        <p:spPr/>
        <p:txBody>
          <a:bodyPr/>
          <a:lstStyle/>
          <a:p>
            <a:fld id="{AE9A81FC-4576-495A-8442-4F9F68ADB1B4}" type="slidenum">
              <a:rPr lang="en-US" smtClean="0"/>
              <a:pPr/>
              <a:t>10</a:t>
            </a:fld>
            <a:endParaRPr lang="en-US" dirty="0"/>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r>
              <a:rPr lang="en-US" dirty="0"/>
              <a:t>What exactly did</a:t>
            </a:r>
            <a:r>
              <a:rPr lang="en-US" baseline="0" dirty="0"/>
              <a:t> Congress intend by passing the Wilderness Act?  </a:t>
            </a:r>
            <a:r>
              <a:rPr lang="en-US" dirty="0"/>
              <a:t>Section 2(a) of the Act cites its purpose, which was to ensure that we do </a:t>
            </a:r>
            <a:r>
              <a:rPr lang="en-US" i="0" dirty="0"/>
              <a:t>not “occupy and modify” all </a:t>
            </a:r>
            <a:r>
              <a:rPr lang="en-US" dirty="0"/>
              <a:t>areas</a:t>
            </a:r>
            <a:r>
              <a:rPr lang="en-US" b="0" baseline="0" dirty="0"/>
              <a:t>…</a:t>
            </a:r>
            <a:endParaRPr lang="en-US" b="0" dirty="0"/>
          </a:p>
          <a:p>
            <a:endParaRPr lang="en-US" dirty="0"/>
          </a:p>
        </p:txBody>
      </p:sp>
      <p:sp>
        <p:nvSpPr>
          <p:cNvPr id="13" name="Header Placeholder 12"/>
          <p:cNvSpPr>
            <a:spLocks noGrp="1"/>
          </p:cNvSpPr>
          <p:nvPr>
            <p:ph type="hdr" sz="quarter" idx="11"/>
          </p:nvPr>
        </p:nvSpPr>
        <p:spPr/>
        <p:txBody>
          <a:bodyPr/>
          <a:lstStyle/>
          <a:p>
            <a:r>
              <a:rPr lang="en-US"/>
              <a:t>Wilderness Act of 1964</a:t>
            </a:r>
            <a:endParaRPr lang="en-US" dirty="0"/>
          </a:p>
        </p:txBody>
      </p:sp>
      <p:sp>
        <p:nvSpPr>
          <p:cNvPr id="4" name="Footer Placeholder 3"/>
          <p:cNvSpPr>
            <a:spLocks noGrp="1"/>
          </p:cNvSpPr>
          <p:nvPr>
            <p:ph type="ftr" sz="quarter" idx="12"/>
          </p:nvPr>
        </p:nvSpPr>
        <p:spPr/>
        <p:txBody>
          <a:bodyPr/>
          <a:lstStyle/>
          <a:p>
            <a:r>
              <a:rPr lang="en-US"/>
              <a:t>November 2015</a:t>
            </a:r>
            <a:endParaRPr lang="en-US" dirty="0"/>
          </a:p>
        </p:txBody>
      </p:sp>
    </p:spTree>
    <p:extLst>
      <p:ext uri="{BB962C8B-B14F-4D97-AF65-F5344CB8AC3E}">
        <p14:creationId xmlns:p14="http://schemas.microsoft.com/office/powerpoint/2010/main" val="779571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p>
            <a:fld id="{8701E8B3-A4E9-49D1-B992-40AB97C9FB0E}" type="slidenum">
              <a:rPr lang="en-US" smtClean="0"/>
              <a:pPr/>
              <a:t>11</a:t>
            </a:fld>
            <a:endParaRPr lang="en-US" dirty="0"/>
          </a:p>
        </p:txBody>
      </p:sp>
      <p:sp>
        <p:nvSpPr>
          <p:cNvPr id="577539" name="Rectangle 3"/>
          <p:cNvSpPr>
            <a:spLocks noGrp="1" noChangeArrowheads="1"/>
          </p:cNvSpPr>
          <p:nvPr>
            <p:ph type="body" idx="1"/>
          </p:nvPr>
        </p:nvSpPr>
        <p:spPr/>
        <p:txBody>
          <a:bodyPr>
            <a:normAutofit/>
          </a:bodyPr>
          <a:lstStyle/>
          <a:p>
            <a:r>
              <a:rPr lang="en-US" dirty="0" smtClean="0"/>
              <a:t>And…  [READ SLIDE #]</a:t>
            </a:r>
            <a:r>
              <a:rPr lang="en-US" baseline="0" dirty="0" smtClean="0"/>
              <a:t>  </a:t>
            </a:r>
            <a:r>
              <a:rPr lang="en-US" dirty="0" smtClean="0"/>
              <a:t>T</a:t>
            </a:r>
            <a:r>
              <a:rPr lang="en-US" baseline="0" dirty="0" smtClean="0"/>
              <a:t>hus was born the </a:t>
            </a:r>
            <a:r>
              <a:rPr lang="en-US" b="1" baseline="0" dirty="0" smtClean="0"/>
              <a:t>National Wilderness Preservation System…</a:t>
            </a:r>
            <a:endParaRPr lang="en-US" b="1" dirty="0"/>
          </a:p>
        </p:txBody>
      </p:sp>
      <p:sp>
        <p:nvSpPr>
          <p:cNvPr id="10" name="Slide Image Placeholder 9"/>
          <p:cNvSpPr>
            <a:spLocks noGrp="1" noRot="1" noChangeAspect="1"/>
          </p:cNvSpPr>
          <p:nvPr>
            <p:ph type="sldImg"/>
          </p:nvPr>
        </p:nvSpPr>
        <p:spPr>
          <a:xfrm>
            <a:off x="1397000" y="908050"/>
            <a:ext cx="4225925" cy="3170238"/>
          </a:xfrm>
        </p:spPr>
      </p:sp>
      <p:sp>
        <p:nvSpPr>
          <p:cNvPr id="12" name="Rectangle 6"/>
          <p:cNvSpPr txBox="1">
            <a:spLocks noChangeArrowheads="1"/>
          </p:cNvSpPr>
          <p:nvPr/>
        </p:nvSpPr>
        <p:spPr bwMode="auto">
          <a:xfrm>
            <a:off x="0" y="8831580"/>
            <a:ext cx="3581677" cy="464820"/>
          </a:xfrm>
          <a:prstGeom prst="rect">
            <a:avLst/>
          </a:prstGeom>
          <a:noFill/>
          <a:ln w="12700" cap="sq">
            <a:noFill/>
            <a:miter lim="800000"/>
            <a:headEnd type="none" w="sm" len="sm"/>
            <a:tailEnd type="none" w="sm" len="sm"/>
          </a:ln>
          <a:effectLst/>
        </p:spPr>
        <p:txBody>
          <a:bodyPr vert="horz" wrap="square" lIns="93124" tIns="46561" rIns="93124" bIns="46561" numCol="1" anchor="b" anchorCtr="0" compatLnSpc="1">
            <a:prstTxWarp prst="textNoShape">
              <a:avLst/>
            </a:prstTxWarp>
          </a:bodyPr>
          <a:lstStyle>
            <a:lvl1pPr defTabSz="928688">
              <a:defRPr kumimoji="0" sz="1000" b="0">
                <a:solidFill>
                  <a:schemeClr val="tx1"/>
                </a:solidFill>
                <a:latin typeface="Arial" pitchFamily="34" charset="0"/>
                <a:cs typeface="Arial" pitchFamily="34" charset="0"/>
              </a:defRPr>
            </a:lvl1pPr>
          </a:lstStyle>
          <a:p>
            <a:pPr defTabSz="931567">
              <a:defRPr/>
            </a:pPr>
            <a:r>
              <a:rPr lang="en-US"/>
              <a:t>Regional Wilderness Stewardship Training</a:t>
            </a:r>
          </a:p>
          <a:p>
            <a:pPr defTabSz="931567">
              <a:defRPr/>
            </a:pPr>
            <a:r>
              <a:rPr lang="en-US"/>
              <a:t>November 2011</a:t>
            </a:r>
            <a:endParaRPr lang="en-US" dirty="0"/>
          </a:p>
        </p:txBody>
      </p:sp>
      <p:sp>
        <p:nvSpPr>
          <p:cNvPr id="2" name="Footer Placeholder 1"/>
          <p:cNvSpPr>
            <a:spLocks noGrp="1"/>
          </p:cNvSpPr>
          <p:nvPr>
            <p:ph type="ftr" sz="quarter" idx="10"/>
          </p:nvPr>
        </p:nvSpPr>
        <p:spPr/>
        <p:txBody>
          <a:bodyPr/>
          <a:lstStyle/>
          <a:p>
            <a:r>
              <a:rPr lang="en-US" smtClean="0"/>
              <a:t>Regional Wilderness Stewardship Training</a:t>
            </a:r>
          </a:p>
          <a:p>
            <a:r>
              <a:rPr lang="en-US" smtClean="0"/>
              <a:t>November 2011</a:t>
            </a:r>
            <a:endParaRPr lang="en-US" dirty="0"/>
          </a:p>
        </p:txBody>
      </p:sp>
      <p:sp>
        <p:nvSpPr>
          <p:cNvPr id="3" name="Header Placeholder 2"/>
          <p:cNvSpPr>
            <a:spLocks noGrp="1"/>
          </p:cNvSpPr>
          <p:nvPr>
            <p:ph type="hdr" sz="quarter" idx="11"/>
          </p:nvPr>
        </p:nvSpPr>
        <p:spPr/>
        <p:txBody>
          <a:bodyPr/>
          <a:lstStyle/>
          <a:p>
            <a:r>
              <a:rPr lang="en-US" smtClean="0"/>
              <a:t>Wilderness Act of 1964</a:t>
            </a:r>
            <a:endParaRPr lang="en-US" dirty="0" smtClean="0"/>
          </a:p>
        </p:txBody>
      </p:sp>
    </p:spTree>
    <p:extLst>
      <p:ext uri="{BB962C8B-B14F-4D97-AF65-F5344CB8AC3E}">
        <p14:creationId xmlns:p14="http://schemas.microsoft.com/office/powerpoint/2010/main" val="3146142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xfrm>
            <a:off x="1397000" y="908050"/>
            <a:ext cx="4225925" cy="3170238"/>
          </a:xfrm>
          <a:ln/>
        </p:spPr>
      </p:sp>
      <p:sp>
        <p:nvSpPr>
          <p:cNvPr id="147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a:t>
            </a:r>
            <a:r>
              <a:rPr lang="en-US" baseline="0" dirty="0" smtClean="0"/>
              <a:t> Wilderness Act was not to be the end, but the beginning.  In addition to establishing the NWPS, the Act prescribes a process for future designations.  Congress intended the System to grow, and it has.  [#]  This looks like a lot of land, but it’s really only 5% of the US, and over half of it is in AK.  The total area of currently designated is about the size of CA.</a:t>
            </a:r>
          </a:p>
          <a:p>
            <a:pPr eaLnBrk="1" hangingPunct="1"/>
            <a:endParaRPr lang="en-US" baseline="0" dirty="0" smtClean="0"/>
          </a:p>
          <a:p>
            <a:pPr eaLnBrk="1" hangingPunct="1"/>
            <a:r>
              <a:rPr lang="en-US" baseline="0" dirty="0" smtClean="0"/>
              <a:t>Do you know what the smallest wilderness is?  [# Pelican Island @ 6 acres].  How about the largest wilderness?  [# Wrangell-St. Alias @ over 9 mil acres].</a:t>
            </a:r>
          </a:p>
          <a:p>
            <a:pPr eaLnBrk="1" hangingPunct="1"/>
            <a:r>
              <a:rPr lang="en-US" baseline="0" dirty="0" smtClean="0"/>
              <a:t>Are there any states without wilderness?  (There are six.)  Which agency manages the most wilderness areas?  (FS)  Which manages the most acres?  (NPS)</a:t>
            </a:r>
            <a:endParaRPr lang="en-US" dirty="0" smtClean="0"/>
          </a:p>
        </p:txBody>
      </p:sp>
      <p:sp>
        <p:nvSpPr>
          <p:cNvPr id="147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67" eaLnBrk="0" hangingPunct="0">
              <a:defRPr sz="2400">
                <a:solidFill>
                  <a:schemeClr val="tx1"/>
                </a:solidFill>
                <a:latin typeface="Times New Roman" pitchFamily="18" charset="0"/>
              </a:defRPr>
            </a:lvl1pPr>
            <a:lvl2pPr marL="745253" indent="-286636" defTabSz="931567" eaLnBrk="0" hangingPunct="0">
              <a:defRPr sz="2400">
                <a:solidFill>
                  <a:schemeClr val="tx1"/>
                </a:solidFill>
                <a:latin typeface="Times New Roman" pitchFamily="18" charset="0"/>
              </a:defRPr>
            </a:lvl2pPr>
            <a:lvl3pPr marL="1146543" indent="-229309" defTabSz="931567" eaLnBrk="0" hangingPunct="0">
              <a:defRPr sz="2400">
                <a:solidFill>
                  <a:schemeClr val="tx1"/>
                </a:solidFill>
                <a:latin typeface="Times New Roman" pitchFamily="18" charset="0"/>
              </a:defRPr>
            </a:lvl3pPr>
            <a:lvl4pPr marL="1605161" indent="-229309" defTabSz="931567" eaLnBrk="0" hangingPunct="0">
              <a:defRPr sz="2400">
                <a:solidFill>
                  <a:schemeClr val="tx1"/>
                </a:solidFill>
                <a:latin typeface="Times New Roman" pitchFamily="18" charset="0"/>
              </a:defRPr>
            </a:lvl4pPr>
            <a:lvl5pPr marL="2063778" indent="-229309" defTabSz="931567" eaLnBrk="0" hangingPunct="0">
              <a:defRPr sz="2400">
                <a:solidFill>
                  <a:schemeClr val="tx1"/>
                </a:solidFill>
                <a:latin typeface="Times New Roman" pitchFamily="18" charset="0"/>
              </a:defRPr>
            </a:lvl5pPr>
            <a:lvl6pPr marL="2522395" indent="-229309" defTabSz="931567" eaLnBrk="0" fontAlgn="base" hangingPunct="0">
              <a:spcBef>
                <a:spcPct val="0"/>
              </a:spcBef>
              <a:spcAft>
                <a:spcPct val="0"/>
              </a:spcAft>
              <a:defRPr sz="2400">
                <a:solidFill>
                  <a:schemeClr val="tx1"/>
                </a:solidFill>
                <a:latin typeface="Times New Roman" pitchFamily="18" charset="0"/>
              </a:defRPr>
            </a:lvl6pPr>
            <a:lvl7pPr marL="2981013" indent="-229309" defTabSz="931567" eaLnBrk="0" fontAlgn="base" hangingPunct="0">
              <a:spcBef>
                <a:spcPct val="0"/>
              </a:spcBef>
              <a:spcAft>
                <a:spcPct val="0"/>
              </a:spcAft>
              <a:defRPr sz="2400">
                <a:solidFill>
                  <a:schemeClr val="tx1"/>
                </a:solidFill>
                <a:latin typeface="Times New Roman" pitchFamily="18" charset="0"/>
              </a:defRPr>
            </a:lvl7pPr>
            <a:lvl8pPr marL="3439630" indent="-229309" defTabSz="931567" eaLnBrk="0" fontAlgn="base" hangingPunct="0">
              <a:spcBef>
                <a:spcPct val="0"/>
              </a:spcBef>
              <a:spcAft>
                <a:spcPct val="0"/>
              </a:spcAft>
              <a:defRPr sz="2400">
                <a:solidFill>
                  <a:schemeClr val="tx1"/>
                </a:solidFill>
                <a:latin typeface="Times New Roman" pitchFamily="18" charset="0"/>
              </a:defRPr>
            </a:lvl8pPr>
            <a:lvl9pPr marL="3898247" indent="-229309" defTabSz="931567" eaLnBrk="0" fontAlgn="base" hangingPunct="0">
              <a:spcBef>
                <a:spcPct val="0"/>
              </a:spcBef>
              <a:spcAft>
                <a:spcPct val="0"/>
              </a:spcAft>
              <a:defRPr sz="2400">
                <a:solidFill>
                  <a:schemeClr val="tx1"/>
                </a:solidFill>
                <a:latin typeface="Times New Roman" pitchFamily="18" charset="0"/>
              </a:defRPr>
            </a:lvl9pPr>
          </a:lstStyle>
          <a:p>
            <a:pPr eaLnBrk="1" hangingPunct="1"/>
            <a:fld id="{14015CD2-9C1C-46B6-84F2-D3A1937A917F}" type="slidenum">
              <a:rPr lang="en-US" sz="1200"/>
              <a:pPr eaLnBrk="1" hangingPunct="1"/>
              <a:t>12</a:t>
            </a:fld>
            <a:endParaRPr lang="en-US" sz="1200"/>
          </a:p>
        </p:txBody>
      </p:sp>
      <p:sp>
        <p:nvSpPr>
          <p:cNvPr id="2" name="Footer Placeholder 1"/>
          <p:cNvSpPr>
            <a:spLocks noGrp="1"/>
          </p:cNvSpPr>
          <p:nvPr>
            <p:ph type="ftr" sz="quarter" idx="10"/>
          </p:nvPr>
        </p:nvSpPr>
        <p:spPr/>
        <p:txBody>
          <a:bodyPr/>
          <a:lstStyle/>
          <a:p>
            <a:r>
              <a:rPr lang="en-US" smtClean="0"/>
              <a:t>Regional Wilderness Stewardship Training</a:t>
            </a:r>
          </a:p>
          <a:p>
            <a:r>
              <a:rPr lang="en-US" smtClean="0"/>
              <a:t>November 2011</a:t>
            </a:r>
            <a:endParaRPr lang="en-US" dirty="0"/>
          </a:p>
        </p:txBody>
      </p:sp>
      <p:sp>
        <p:nvSpPr>
          <p:cNvPr id="3" name="Header Placeholder 2"/>
          <p:cNvSpPr>
            <a:spLocks noGrp="1"/>
          </p:cNvSpPr>
          <p:nvPr>
            <p:ph type="hdr" sz="quarter" idx="11"/>
          </p:nvPr>
        </p:nvSpPr>
        <p:spPr/>
        <p:txBody>
          <a:bodyPr/>
          <a:lstStyle/>
          <a:p>
            <a:r>
              <a:rPr lang="en-US" smtClean="0"/>
              <a:t>Wilderness Act of 1964</a:t>
            </a:r>
            <a:endParaRPr lang="en-US" dirty="0" smtClean="0"/>
          </a:p>
        </p:txBody>
      </p:sp>
    </p:spTree>
    <p:extLst>
      <p:ext uri="{BB962C8B-B14F-4D97-AF65-F5344CB8AC3E}">
        <p14:creationId xmlns:p14="http://schemas.microsoft.com/office/powerpoint/2010/main" val="800196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7"/>
          <p:cNvSpPr>
            <a:spLocks noGrp="1" noChangeArrowheads="1"/>
          </p:cNvSpPr>
          <p:nvPr>
            <p:ph type="sldNum" sz="quarter" idx="5"/>
          </p:nvPr>
        </p:nvSpPr>
        <p:spPr/>
        <p:txBody>
          <a:bodyPr/>
          <a:lstStyle/>
          <a:p>
            <a:fld id="{AE9A81FC-4576-495A-8442-4F9F68ADB1B4}" type="slidenum">
              <a:rPr lang="en-US" smtClean="0"/>
              <a:pPr/>
              <a:t>13</a:t>
            </a:fld>
            <a:endParaRPr lang="en-US" dirty="0"/>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pPr eaLnBrk="1" hangingPunct="1"/>
            <a:r>
              <a:rPr lang="en-US" i="0" dirty="0"/>
              <a:t>Since we now</a:t>
            </a:r>
            <a:r>
              <a:rPr lang="en-US" i="0" baseline="0" dirty="0"/>
              <a:t> have almost 110 million acres of it, we need to know what it is.  How do you define wilderness?  </a:t>
            </a:r>
            <a:r>
              <a:rPr lang="en-US" i="1" baseline="0" dirty="0"/>
              <a:t>“</a:t>
            </a:r>
            <a:r>
              <a:rPr lang="en-US" i="1" dirty="0"/>
              <a:t>Wilderness is a dark and dismal</a:t>
            </a:r>
            <a:r>
              <a:rPr lang="en-US" i="1" baseline="0" dirty="0"/>
              <a:t> place where all manner of beasts roam around uncooked.”  </a:t>
            </a:r>
            <a:r>
              <a:rPr lang="en-US" i="0" baseline="0" dirty="0"/>
              <a:t>-- Anonymous</a:t>
            </a:r>
            <a:r>
              <a:rPr lang="en-US" i="1" baseline="0" dirty="0"/>
              <a:t>.  “The essence of wilderness is big mammals that can eat you.”  </a:t>
            </a:r>
            <a:r>
              <a:rPr lang="en-US" baseline="0" dirty="0"/>
              <a:t>-- Abbey.   There are many different ways to define wilderness, so </a:t>
            </a:r>
            <a:r>
              <a:rPr lang="en-US" b="0" baseline="0" dirty="0"/>
              <a:t>Congress defined it for us. [#]</a:t>
            </a:r>
          </a:p>
          <a:p>
            <a:pPr eaLnBrk="1" hangingPunct="1"/>
            <a:endParaRPr lang="en-US" b="0" baseline="0" dirty="0"/>
          </a:p>
          <a:p>
            <a:r>
              <a:rPr lang="en-US" dirty="0"/>
              <a:t>Section 2(c) of the Act, </a:t>
            </a:r>
            <a:r>
              <a:rPr lang="en-US" i="0" dirty="0"/>
              <a:t>“</a:t>
            </a:r>
            <a:r>
              <a:rPr lang="en-US" i="0" baseline="0" dirty="0"/>
              <a:t>Definition of Wilderness,”</a:t>
            </a:r>
            <a:r>
              <a:rPr lang="en-US" i="0" dirty="0"/>
              <a:t> defines </a:t>
            </a:r>
            <a:r>
              <a:rPr lang="en-US" dirty="0"/>
              <a:t>wilderness as a place</a:t>
            </a:r>
            <a:r>
              <a:rPr lang="en-US" u="none" dirty="0"/>
              <a:t>…</a:t>
            </a:r>
            <a:r>
              <a:rPr lang="en-US" u="none" baseline="0" dirty="0"/>
              <a:t>  </a:t>
            </a:r>
            <a:r>
              <a:rPr lang="en-US" b="0" u="none" dirty="0"/>
              <a:t>Wilderness is different from </a:t>
            </a:r>
            <a:r>
              <a:rPr lang="en-US" u="none" dirty="0"/>
              <a:t>other lands we manage and it must </a:t>
            </a:r>
            <a:r>
              <a:rPr lang="en-US" b="0" u="none" dirty="0"/>
              <a:t>be managed differently </a:t>
            </a:r>
            <a:r>
              <a:rPr lang="en-US" u="none" dirty="0"/>
              <a:t>to </a:t>
            </a:r>
            <a:r>
              <a:rPr lang="en-US" b="0" u="none" dirty="0"/>
              <a:t>maintain this contrast</a:t>
            </a:r>
            <a:r>
              <a:rPr lang="en-US" u="none" dirty="0"/>
              <a:t>.  If</a:t>
            </a:r>
            <a:r>
              <a:rPr lang="en-US" u="none" baseline="0" dirty="0"/>
              <a:t> we dummy it down, it loses it’s power. W</a:t>
            </a:r>
            <a:r>
              <a:rPr lang="en-US" u="none" dirty="0"/>
              <a:t>ilderness is the only place where visitors are promised, by law, </a:t>
            </a:r>
            <a:r>
              <a:rPr lang="en-US" b="0" u="none" dirty="0"/>
              <a:t>the opportunity to escape the grasp of modern human civilization (to the greatest degree possible).</a:t>
            </a:r>
            <a:endParaRPr lang="en-US" b="1" u="none" dirty="0"/>
          </a:p>
          <a:p>
            <a:endParaRPr lang="en-US" dirty="0"/>
          </a:p>
          <a:p>
            <a:endParaRPr lang="en-US" dirty="0"/>
          </a:p>
        </p:txBody>
      </p:sp>
      <p:sp>
        <p:nvSpPr>
          <p:cNvPr id="13" name="Header Placeholder 12"/>
          <p:cNvSpPr>
            <a:spLocks noGrp="1"/>
          </p:cNvSpPr>
          <p:nvPr>
            <p:ph type="hdr" sz="quarter" idx="11"/>
          </p:nvPr>
        </p:nvSpPr>
        <p:spPr/>
        <p:txBody>
          <a:bodyPr/>
          <a:lstStyle/>
          <a:p>
            <a:r>
              <a:rPr lang="en-US"/>
              <a:t>Wilderness Act of 1964</a:t>
            </a:r>
            <a:endParaRPr lang="en-US" dirty="0"/>
          </a:p>
        </p:txBody>
      </p:sp>
      <p:sp>
        <p:nvSpPr>
          <p:cNvPr id="4" name="Footer Placeholder 3"/>
          <p:cNvSpPr>
            <a:spLocks noGrp="1"/>
          </p:cNvSpPr>
          <p:nvPr>
            <p:ph type="ftr" sz="quarter" idx="12"/>
          </p:nvPr>
        </p:nvSpPr>
        <p:spPr/>
        <p:txBody>
          <a:bodyPr/>
          <a:lstStyle/>
          <a:p>
            <a:r>
              <a:rPr lang="en-US"/>
              <a:t>November 2015</a:t>
            </a:r>
            <a:endParaRPr lang="en-US" dirty="0"/>
          </a:p>
        </p:txBody>
      </p:sp>
    </p:spTree>
    <p:extLst>
      <p:ext uri="{BB962C8B-B14F-4D97-AF65-F5344CB8AC3E}">
        <p14:creationId xmlns:p14="http://schemas.microsoft.com/office/powerpoint/2010/main" val="1088084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7"/>
          <p:cNvSpPr>
            <a:spLocks noGrp="1" noChangeArrowheads="1"/>
          </p:cNvSpPr>
          <p:nvPr>
            <p:ph type="sldNum" sz="quarter" idx="5"/>
          </p:nvPr>
        </p:nvSpPr>
        <p:spPr/>
        <p:txBody>
          <a:bodyPr/>
          <a:lstStyle/>
          <a:p>
            <a:fld id="{AE9A81FC-4576-495A-8442-4F9F68ADB1B4}" type="slidenum">
              <a:rPr lang="en-US" smtClean="0"/>
              <a:pPr/>
              <a:t>14</a:t>
            </a:fld>
            <a:endParaRPr lang="en-US" dirty="0"/>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pPr eaLnBrk="1" hangingPunct="1"/>
            <a:r>
              <a:rPr lang="en-US" b="0" baseline="0" dirty="0"/>
              <a:t>The definition of wilderness has six key parts…  [#] Note the emphasis placed on the words in </a:t>
            </a:r>
            <a:r>
              <a:rPr lang="en-US" b="1" baseline="0" dirty="0"/>
              <a:t>bold </a:t>
            </a:r>
            <a:r>
              <a:rPr lang="en-US" b="0" baseline="0" dirty="0"/>
              <a:t>– the importance of these words will become apparent in a few minutes.</a:t>
            </a:r>
            <a:endParaRPr lang="en-US" b="0" dirty="0"/>
          </a:p>
          <a:p>
            <a:endParaRPr lang="en-US" dirty="0"/>
          </a:p>
        </p:txBody>
      </p:sp>
      <p:sp>
        <p:nvSpPr>
          <p:cNvPr id="13" name="Header Placeholder 12"/>
          <p:cNvSpPr>
            <a:spLocks noGrp="1"/>
          </p:cNvSpPr>
          <p:nvPr>
            <p:ph type="hdr" sz="quarter" idx="11"/>
          </p:nvPr>
        </p:nvSpPr>
        <p:spPr/>
        <p:txBody>
          <a:bodyPr/>
          <a:lstStyle/>
          <a:p>
            <a:r>
              <a:rPr lang="en-US"/>
              <a:t>Wilderness Act of 1964</a:t>
            </a:r>
            <a:endParaRPr lang="en-US" dirty="0"/>
          </a:p>
        </p:txBody>
      </p:sp>
      <p:sp>
        <p:nvSpPr>
          <p:cNvPr id="4" name="Footer Placeholder 3"/>
          <p:cNvSpPr>
            <a:spLocks noGrp="1"/>
          </p:cNvSpPr>
          <p:nvPr>
            <p:ph type="ftr" sz="quarter" idx="12"/>
          </p:nvPr>
        </p:nvSpPr>
        <p:spPr/>
        <p:txBody>
          <a:bodyPr/>
          <a:lstStyle/>
          <a:p>
            <a:r>
              <a:rPr lang="en-US"/>
              <a:t>November 2015</a:t>
            </a:r>
            <a:endParaRPr lang="en-US" dirty="0"/>
          </a:p>
        </p:txBody>
      </p:sp>
    </p:spTree>
    <p:extLst>
      <p:ext uri="{BB962C8B-B14F-4D97-AF65-F5344CB8AC3E}">
        <p14:creationId xmlns:p14="http://schemas.microsoft.com/office/powerpoint/2010/main" val="4226113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1397000" y="908050"/>
            <a:ext cx="4225925" cy="3170238"/>
          </a:xfrm>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 READ</a:t>
            </a:r>
            <a:r>
              <a:rPr lang="en-US" baseline="0" dirty="0" smtClean="0"/>
              <a:t> SLIDE]</a:t>
            </a:r>
            <a:endParaRPr lang="en-US" dirty="0" smtClean="0"/>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67" eaLnBrk="0" hangingPunct="0">
              <a:defRPr sz="2400">
                <a:solidFill>
                  <a:schemeClr val="tx1"/>
                </a:solidFill>
                <a:latin typeface="Times New Roman" pitchFamily="18" charset="0"/>
              </a:defRPr>
            </a:lvl1pPr>
            <a:lvl2pPr marL="745253" indent="-286636" defTabSz="931567" eaLnBrk="0" hangingPunct="0">
              <a:defRPr sz="2400">
                <a:solidFill>
                  <a:schemeClr val="tx1"/>
                </a:solidFill>
                <a:latin typeface="Times New Roman" pitchFamily="18" charset="0"/>
              </a:defRPr>
            </a:lvl2pPr>
            <a:lvl3pPr marL="1146543" indent="-229309" defTabSz="931567" eaLnBrk="0" hangingPunct="0">
              <a:defRPr sz="2400">
                <a:solidFill>
                  <a:schemeClr val="tx1"/>
                </a:solidFill>
                <a:latin typeface="Times New Roman" pitchFamily="18" charset="0"/>
              </a:defRPr>
            </a:lvl3pPr>
            <a:lvl4pPr marL="1605161" indent="-229309" defTabSz="931567" eaLnBrk="0" hangingPunct="0">
              <a:defRPr sz="2400">
                <a:solidFill>
                  <a:schemeClr val="tx1"/>
                </a:solidFill>
                <a:latin typeface="Times New Roman" pitchFamily="18" charset="0"/>
              </a:defRPr>
            </a:lvl4pPr>
            <a:lvl5pPr marL="2063778" indent="-229309" defTabSz="931567" eaLnBrk="0" hangingPunct="0">
              <a:defRPr sz="2400">
                <a:solidFill>
                  <a:schemeClr val="tx1"/>
                </a:solidFill>
                <a:latin typeface="Times New Roman" pitchFamily="18" charset="0"/>
              </a:defRPr>
            </a:lvl5pPr>
            <a:lvl6pPr marL="2522395" indent="-229309" defTabSz="931567" eaLnBrk="0" fontAlgn="base" hangingPunct="0">
              <a:spcBef>
                <a:spcPct val="0"/>
              </a:spcBef>
              <a:spcAft>
                <a:spcPct val="0"/>
              </a:spcAft>
              <a:defRPr sz="2400">
                <a:solidFill>
                  <a:schemeClr val="tx1"/>
                </a:solidFill>
                <a:latin typeface="Times New Roman" pitchFamily="18" charset="0"/>
              </a:defRPr>
            </a:lvl6pPr>
            <a:lvl7pPr marL="2981013" indent="-229309" defTabSz="931567" eaLnBrk="0" fontAlgn="base" hangingPunct="0">
              <a:spcBef>
                <a:spcPct val="0"/>
              </a:spcBef>
              <a:spcAft>
                <a:spcPct val="0"/>
              </a:spcAft>
              <a:defRPr sz="2400">
                <a:solidFill>
                  <a:schemeClr val="tx1"/>
                </a:solidFill>
                <a:latin typeface="Times New Roman" pitchFamily="18" charset="0"/>
              </a:defRPr>
            </a:lvl7pPr>
            <a:lvl8pPr marL="3439630" indent="-229309" defTabSz="931567" eaLnBrk="0" fontAlgn="base" hangingPunct="0">
              <a:spcBef>
                <a:spcPct val="0"/>
              </a:spcBef>
              <a:spcAft>
                <a:spcPct val="0"/>
              </a:spcAft>
              <a:defRPr sz="2400">
                <a:solidFill>
                  <a:schemeClr val="tx1"/>
                </a:solidFill>
                <a:latin typeface="Times New Roman" pitchFamily="18" charset="0"/>
              </a:defRPr>
            </a:lvl8pPr>
            <a:lvl9pPr marL="3898247" indent="-229309" defTabSz="931567" eaLnBrk="0" fontAlgn="base" hangingPunct="0">
              <a:spcBef>
                <a:spcPct val="0"/>
              </a:spcBef>
              <a:spcAft>
                <a:spcPct val="0"/>
              </a:spcAft>
              <a:defRPr sz="2400">
                <a:solidFill>
                  <a:schemeClr val="tx1"/>
                </a:solidFill>
                <a:latin typeface="Times New Roman" pitchFamily="18" charset="0"/>
              </a:defRPr>
            </a:lvl9pPr>
          </a:lstStyle>
          <a:p>
            <a:pPr eaLnBrk="1" hangingPunct="1"/>
            <a:fld id="{0E407143-B765-442A-A13C-D3B4B72CE7C3}" type="slidenum">
              <a:rPr lang="en-US" sz="1200"/>
              <a:pPr eaLnBrk="1" hangingPunct="1"/>
              <a:t>15</a:t>
            </a:fld>
            <a:endParaRPr lang="en-US" sz="1200"/>
          </a:p>
        </p:txBody>
      </p:sp>
      <p:sp>
        <p:nvSpPr>
          <p:cNvPr id="2" name="Footer Placeholder 1"/>
          <p:cNvSpPr>
            <a:spLocks noGrp="1"/>
          </p:cNvSpPr>
          <p:nvPr>
            <p:ph type="ftr" sz="quarter" idx="10"/>
          </p:nvPr>
        </p:nvSpPr>
        <p:spPr/>
        <p:txBody>
          <a:bodyPr/>
          <a:lstStyle/>
          <a:p>
            <a:r>
              <a:rPr lang="en-US" smtClean="0"/>
              <a:t>Regional Wilderness Stewardship Training</a:t>
            </a:r>
          </a:p>
          <a:p>
            <a:r>
              <a:rPr lang="en-US" smtClean="0"/>
              <a:t>November 2011</a:t>
            </a:r>
            <a:endParaRPr lang="en-US" dirty="0"/>
          </a:p>
        </p:txBody>
      </p:sp>
      <p:sp>
        <p:nvSpPr>
          <p:cNvPr id="3" name="Header Placeholder 2"/>
          <p:cNvSpPr>
            <a:spLocks noGrp="1"/>
          </p:cNvSpPr>
          <p:nvPr>
            <p:ph type="hdr" sz="quarter" idx="11"/>
          </p:nvPr>
        </p:nvSpPr>
        <p:spPr/>
        <p:txBody>
          <a:bodyPr/>
          <a:lstStyle/>
          <a:p>
            <a:r>
              <a:rPr lang="en-US" smtClean="0"/>
              <a:t>Wilderness Act of 1964</a:t>
            </a:r>
            <a:endParaRPr lang="en-US" dirty="0" smtClean="0"/>
          </a:p>
        </p:txBody>
      </p:sp>
    </p:spTree>
    <p:extLst>
      <p:ext uri="{BB962C8B-B14F-4D97-AF65-F5344CB8AC3E}">
        <p14:creationId xmlns:p14="http://schemas.microsoft.com/office/powerpoint/2010/main" val="1834314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7"/>
          <p:cNvSpPr>
            <a:spLocks noGrp="1" noChangeArrowheads="1"/>
          </p:cNvSpPr>
          <p:nvPr>
            <p:ph type="sldNum" sz="quarter" idx="5"/>
          </p:nvPr>
        </p:nvSpPr>
        <p:spPr/>
        <p:txBody>
          <a:bodyPr/>
          <a:lstStyle/>
          <a:p>
            <a:fld id="{AE9A81FC-4576-495A-8442-4F9F68ADB1B4}" type="slidenum">
              <a:rPr lang="en-US" smtClean="0"/>
              <a:pPr/>
              <a:t>16</a:t>
            </a:fld>
            <a:endParaRPr lang="en-US" dirty="0"/>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t>
            </a:r>
          </a:p>
          <a:p>
            <a:endParaRPr lang="en-US" dirty="0"/>
          </a:p>
        </p:txBody>
      </p:sp>
      <p:sp>
        <p:nvSpPr>
          <p:cNvPr id="13" name="Header Placeholder 12"/>
          <p:cNvSpPr>
            <a:spLocks noGrp="1"/>
          </p:cNvSpPr>
          <p:nvPr>
            <p:ph type="hdr" sz="quarter" idx="11"/>
          </p:nvPr>
        </p:nvSpPr>
        <p:spPr/>
        <p:txBody>
          <a:bodyPr/>
          <a:lstStyle/>
          <a:p>
            <a:r>
              <a:rPr lang="en-US"/>
              <a:t>Wilderness Act of 1964</a:t>
            </a:r>
            <a:endParaRPr lang="en-US" dirty="0"/>
          </a:p>
        </p:txBody>
      </p:sp>
      <p:sp>
        <p:nvSpPr>
          <p:cNvPr id="4" name="Footer Placeholder 3"/>
          <p:cNvSpPr>
            <a:spLocks noGrp="1"/>
          </p:cNvSpPr>
          <p:nvPr>
            <p:ph type="ftr" sz="quarter" idx="12"/>
          </p:nvPr>
        </p:nvSpPr>
        <p:spPr/>
        <p:txBody>
          <a:bodyPr/>
          <a:lstStyle/>
          <a:p>
            <a:r>
              <a:rPr lang="en-US"/>
              <a:t>November 2015</a:t>
            </a:r>
            <a:endParaRPr lang="en-US" dirty="0"/>
          </a:p>
        </p:txBody>
      </p:sp>
    </p:spTree>
    <p:extLst>
      <p:ext uri="{BB962C8B-B14F-4D97-AF65-F5344CB8AC3E}">
        <p14:creationId xmlns:p14="http://schemas.microsoft.com/office/powerpoint/2010/main" val="2429099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p>
            <a:fld id="{8701E8B3-A4E9-49D1-B992-40AB97C9FB0E}" type="slidenum">
              <a:rPr lang="en-US" smtClean="0"/>
              <a:pPr/>
              <a:t>17</a:t>
            </a:fld>
            <a:endParaRPr lang="en-US" dirty="0"/>
          </a:p>
        </p:txBody>
      </p:sp>
      <p:sp>
        <p:nvSpPr>
          <p:cNvPr id="577539" name="Rectangle 3"/>
          <p:cNvSpPr>
            <a:spLocks noGrp="1" noChangeArrowheads="1"/>
          </p:cNvSpPr>
          <p:nvPr>
            <p:ph type="body" idx="1"/>
          </p:nvPr>
        </p:nvSpPr>
        <p:spPr/>
        <p:txBody>
          <a:bodyPr>
            <a:normAutofit/>
          </a:bodyPr>
          <a:lstStyle/>
          <a:p>
            <a:r>
              <a:rPr lang="en-US" dirty="0" smtClean="0"/>
              <a:t>Now</a:t>
            </a:r>
            <a:r>
              <a:rPr lang="en-US" baseline="0" dirty="0" smtClean="0"/>
              <a:t> that we know what Congress intended wilderness to be, how do we honor that?  Naturally, Congress told us how to do that too.  Section 2(a) lays it out for us in general terms…  [READ SLIDE]</a:t>
            </a:r>
            <a:endParaRPr lang="en-US" dirty="0"/>
          </a:p>
        </p:txBody>
      </p:sp>
      <p:sp>
        <p:nvSpPr>
          <p:cNvPr id="10" name="Slide Image Placeholder 9"/>
          <p:cNvSpPr>
            <a:spLocks noGrp="1" noRot="1" noChangeAspect="1"/>
          </p:cNvSpPr>
          <p:nvPr>
            <p:ph type="sldImg"/>
          </p:nvPr>
        </p:nvSpPr>
        <p:spPr>
          <a:xfrm>
            <a:off x="1397000" y="908050"/>
            <a:ext cx="4225925" cy="3170238"/>
          </a:xfrm>
        </p:spPr>
      </p:sp>
      <p:sp>
        <p:nvSpPr>
          <p:cNvPr id="12" name="Rectangle 6"/>
          <p:cNvSpPr txBox="1">
            <a:spLocks noChangeArrowheads="1"/>
          </p:cNvSpPr>
          <p:nvPr/>
        </p:nvSpPr>
        <p:spPr bwMode="auto">
          <a:xfrm>
            <a:off x="0" y="8831580"/>
            <a:ext cx="3581677" cy="464820"/>
          </a:xfrm>
          <a:prstGeom prst="rect">
            <a:avLst/>
          </a:prstGeom>
          <a:noFill/>
          <a:ln w="12700" cap="sq">
            <a:noFill/>
            <a:miter lim="800000"/>
            <a:headEnd type="none" w="sm" len="sm"/>
            <a:tailEnd type="none" w="sm" len="sm"/>
          </a:ln>
          <a:effectLst/>
        </p:spPr>
        <p:txBody>
          <a:bodyPr vert="horz" wrap="square" lIns="93124" tIns="46561" rIns="93124" bIns="46561" numCol="1" anchor="b" anchorCtr="0" compatLnSpc="1">
            <a:prstTxWarp prst="textNoShape">
              <a:avLst/>
            </a:prstTxWarp>
          </a:bodyPr>
          <a:lstStyle>
            <a:lvl1pPr defTabSz="928688">
              <a:defRPr kumimoji="0" sz="1000" b="0">
                <a:solidFill>
                  <a:schemeClr val="tx1"/>
                </a:solidFill>
                <a:latin typeface="Arial" pitchFamily="34" charset="0"/>
                <a:cs typeface="Arial" pitchFamily="34" charset="0"/>
              </a:defRPr>
            </a:lvl1pPr>
          </a:lstStyle>
          <a:p>
            <a:pPr defTabSz="931567">
              <a:defRPr/>
            </a:pPr>
            <a:r>
              <a:rPr lang="en-US"/>
              <a:t>Regional Wilderness Stewardship Training</a:t>
            </a:r>
          </a:p>
          <a:p>
            <a:pPr defTabSz="931567">
              <a:defRPr/>
            </a:pPr>
            <a:r>
              <a:rPr lang="en-US"/>
              <a:t>November 2011</a:t>
            </a:r>
            <a:endParaRPr lang="en-US" dirty="0"/>
          </a:p>
        </p:txBody>
      </p:sp>
      <p:sp>
        <p:nvSpPr>
          <p:cNvPr id="2" name="Footer Placeholder 1"/>
          <p:cNvSpPr>
            <a:spLocks noGrp="1"/>
          </p:cNvSpPr>
          <p:nvPr>
            <p:ph type="ftr" sz="quarter" idx="10"/>
          </p:nvPr>
        </p:nvSpPr>
        <p:spPr/>
        <p:txBody>
          <a:bodyPr/>
          <a:lstStyle/>
          <a:p>
            <a:r>
              <a:rPr lang="en-US" smtClean="0"/>
              <a:t>Regional Wilderness Stewardship Training</a:t>
            </a:r>
          </a:p>
          <a:p>
            <a:r>
              <a:rPr lang="en-US" smtClean="0"/>
              <a:t>November 2011</a:t>
            </a:r>
            <a:endParaRPr lang="en-US" dirty="0"/>
          </a:p>
        </p:txBody>
      </p:sp>
      <p:sp>
        <p:nvSpPr>
          <p:cNvPr id="3" name="Header Placeholder 2"/>
          <p:cNvSpPr>
            <a:spLocks noGrp="1"/>
          </p:cNvSpPr>
          <p:nvPr>
            <p:ph type="hdr" sz="quarter" idx="11"/>
          </p:nvPr>
        </p:nvSpPr>
        <p:spPr/>
        <p:txBody>
          <a:bodyPr/>
          <a:lstStyle/>
          <a:p>
            <a:r>
              <a:rPr lang="en-US" smtClean="0"/>
              <a:t>Wilderness Act of 1964</a:t>
            </a:r>
            <a:endParaRPr lang="en-US" dirty="0" smtClean="0"/>
          </a:p>
        </p:txBody>
      </p:sp>
    </p:spTree>
    <p:extLst>
      <p:ext uri="{BB962C8B-B14F-4D97-AF65-F5344CB8AC3E}">
        <p14:creationId xmlns:p14="http://schemas.microsoft.com/office/powerpoint/2010/main" val="3448661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p>
            <a:fld id="{8701E8B3-A4E9-49D1-B992-40AB97C9FB0E}" type="slidenum">
              <a:rPr lang="en-US" smtClean="0"/>
              <a:pPr/>
              <a:t>18</a:t>
            </a:fld>
            <a:endParaRPr lang="en-US" dirty="0"/>
          </a:p>
        </p:txBody>
      </p:sp>
      <p:sp>
        <p:nvSpPr>
          <p:cNvPr id="577539" name="Rectangle 3"/>
          <p:cNvSpPr>
            <a:spLocks noGrp="1" noChangeArrowheads="1"/>
          </p:cNvSpPr>
          <p:nvPr>
            <p:ph type="body" idx="1"/>
          </p:nvPr>
        </p:nvSpPr>
        <p:spPr/>
        <p:txBody>
          <a:bodyPr>
            <a:normAutofit/>
          </a:bodyPr>
          <a:lstStyle/>
          <a:p>
            <a:r>
              <a:rPr lang="en-US" dirty="0" smtClean="0"/>
              <a:t>And, just in</a:t>
            </a:r>
            <a:r>
              <a:rPr lang="en-US" baseline="0" dirty="0" smtClean="0"/>
              <a:t> case you missed it the first time, the Act states twice more in Section 4(b) that we must </a:t>
            </a:r>
            <a:r>
              <a:rPr lang="en-US" u="sng" baseline="0" dirty="0" smtClean="0"/>
              <a:t>preserve wilderness character</a:t>
            </a:r>
            <a:r>
              <a:rPr lang="en-US" baseline="0" dirty="0" smtClean="0"/>
              <a:t>.  How important is this?  </a:t>
            </a:r>
            <a:r>
              <a:rPr lang="en-US" b="1" dirty="0" smtClean="0"/>
              <a:t>There have been 287 suits</a:t>
            </a:r>
            <a:r>
              <a:rPr lang="en-US" b="1" baseline="0" dirty="0" smtClean="0"/>
              <a:t> </a:t>
            </a:r>
            <a:r>
              <a:rPr lang="en-US" b="1" dirty="0" smtClean="0"/>
              <a:t>involving wilderness character</a:t>
            </a:r>
            <a:r>
              <a:rPr lang="en-US" b="1" baseline="0" dirty="0" smtClean="0"/>
              <a:t>!</a:t>
            </a:r>
            <a:endParaRPr lang="en-US" b="1" dirty="0"/>
          </a:p>
        </p:txBody>
      </p:sp>
      <p:sp>
        <p:nvSpPr>
          <p:cNvPr id="10" name="Slide Image Placeholder 9"/>
          <p:cNvSpPr>
            <a:spLocks noGrp="1" noRot="1" noChangeAspect="1"/>
          </p:cNvSpPr>
          <p:nvPr>
            <p:ph type="sldImg"/>
          </p:nvPr>
        </p:nvSpPr>
        <p:spPr>
          <a:xfrm>
            <a:off x="1397000" y="908050"/>
            <a:ext cx="4225925" cy="3170238"/>
          </a:xfrm>
        </p:spPr>
      </p:sp>
      <p:sp>
        <p:nvSpPr>
          <p:cNvPr id="12" name="Rectangle 6"/>
          <p:cNvSpPr txBox="1">
            <a:spLocks noChangeArrowheads="1"/>
          </p:cNvSpPr>
          <p:nvPr/>
        </p:nvSpPr>
        <p:spPr bwMode="auto">
          <a:xfrm>
            <a:off x="0" y="8831580"/>
            <a:ext cx="3581677" cy="464820"/>
          </a:xfrm>
          <a:prstGeom prst="rect">
            <a:avLst/>
          </a:prstGeom>
          <a:noFill/>
          <a:ln w="12700" cap="sq">
            <a:noFill/>
            <a:miter lim="800000"/>
            <a:headEnd type="none" w="sm" len="sm"/>
            <a:tailEnd type="none" w="sm" len="sm"/>
          </a:ln>
          <a:effectLst/>
        </p:spPr>
        <p:txBody>
          <a:bodyPr vert="horz" wrap="square" lIns="93124" tIns="46561" rIns="93124" bIns="46561" numCol="1" anchor="b" anchorCtr="0" compatLnSpc="1">
            <a:prstTxWarp prst="textNoShape">
              <a:avLst/>
            </a:prstTxWarp>
          </a:bodyPr>
          <a:lstStyle>
            <a:lvl1pPr defTabSz="928688">
              <a:defRPr kumimoji="0" sz="1000" b="0">
                <a:solidFill>
                  <a:schemeClr val="tx1"/>
                </a:solidFill>
                <a:latin typeface="Arial" pitchFamily="34" charset="0"/>
                <a:cs typeface="Arial" pitchFamily="34" charset="0"/>
              </a:defRPr>
            </a:lvl1pPr>
          </a:lstStyle>
          <a:p>
            <a:pPr defTabSz="931567">
              <a:defRPr/>
            </a:pPr>
            <a:r>
              <a:rPr lang="en-US"/>
              <a:t>Regional Wilderness Stewardship Training</a:t>
            </a:r>
          </a:p>
          <a:p>
            <a:pPr defTabSz="931567">
              <a:defRPr/>
            </a:pPr>
            <a:r>
              <a:rPr lang="en-US"/>
              <a:t>November 2011</a:t>
            </a:r>
            <a:endParaRPr lang="en-US" dirty="0"/>
          </a:p>
        </p:txBody>
      </p:sp>
      <p:sp>
        <p:nvSpPr>
          <p:cNvPr id="2" name="Footer Placeholder 1"/>
          <p:cNvSpPr>
            <a:spLocks noGrp="1"/>
          </p:cNvSpPr>
          <p:nvPr>
            <p:ph type="ftr" sz="quarter" idx="10"/>
          </p:nvPr>
        </p:nvSpPr>
        <p:spPr/>
        <p:txBody>
          <a:bodyPr/>
          <a:lstStyle/>
          <a:p>
            <a:r>
              <a:rPr lang="en-US" smtClean="0"/>
              <a:t>Regional Wilderness Stewardship Training</a:t>
            </a:r>
          </a:p>
          <a:p>
            <a:r>
              <a:rPr lang="en-US" smtClean="0"/>
              <a:t>November 2011</a:t>
            </a:r>
            <a:endParaRPr lang="en-US" dirty="0"/>
          </a:p>
        </p:txBody>
      </p:sp>
      <p:sp>
        <p:nvSpPr>
          <p:cNvPr id="3" name="Header Placeholder 2"/>
          <p:cNvSpPr>
            <a:spLocks noGrp="1"/>
          </p:cNvSpPr>
          <p:nvPr>
            <p:ph type="hdr" sz="quarter" idx="11"/>
          </p:nvPr>
        </p:nvSpPr>
        <p:spPr/>
        <p:txBody>
          <a:bodyPr/>
          <a:lstStyle/>
          <a:p>
            <a:r>
              <a:rPr lang="en-US" smtClean="0"/>
              <a:t>Wilderness Act of 1964</a:t>
            </a:r>
            <a:endParaRPr lang="en-US" dirty="0" smtClean="0"/>
          </a:p>
        </p:txBody>
      </p:sp>
    </p:spTree>
    <p:extLst>
      <p:ext uri="{BB962C8B-B14F-4D97-AF65-F5344CB8AC3E}">
        <p14:creationId xmlns:p14="http://schemas.microsoft.com/office/powerpoint/2010/main" val="1407532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p>
            <a:fld id="{8701E8B3-A4E9-49D1-B992-40AB97C9FB0E}" type="slidenum">
              <a:rPr lang="en-US" smtClean="0"/>
              <a:pPr/>
              <a:t>19</a:t>
            </a:fld>
            <a:endParaRPr lang="en-US" dirty="0"/>
          </a:p>
        </p:txBody>
      </p:sp>
      <p:sp>
        <p:nvSpPr>
          <p:cNvPr id="577539" name="Rectangle 3"/>
          <p:cNvSpPr>
            <a:spLocks noGrp="1" noChangeArrowheads="1"/>
          </p:cNvSpPr>
          <p:nvPr>
            <p:ph type="body" idx="1"/>
          </p:nvPr>
        </p:nvSpPr>
        <p:spPr/>
        <p:txBody>
          <a:bodyPr>
            <a:normAutofit/>
          </a:bodyPr>
          <a:lstStyle/>
          <a:p>
            <a:r>
              <a:rPr lang="en-US" dirty="0" smtClean="0"/>
              <a:t>[READ SLIDE]</a:t>
            </a:r>
            <a:endParaRPr lang="en-US" dirty="0"/>
          </a:p>
        </p:txBody>
      </p:sp>
      <p:sp>
        <p:nvSpPr>
          <p:cNvPr id="10" name="Slide Image Placeholder 9"/>
          <p:cNvSpPr>
            <a:spLocks noGrp="1" noRot="1" noChangeAspect="1"/>
          </p:cNvSpPr>
          <p:nvPr>
            <p:ph type="sldImg"/>
          </p:nvPr>
        </p:nvSpPr>
        <p:spPr>
          <a:xfrm>
            <a:off x="1397000" y="908050"/>
            <a:ext cx="4225925" cy="3170238"/>
          </a:xfrm>
        </p:spPr>
      </p:sp>
      <p:sp>
        <p:nvSpPr>
          <p:cNvPr id="12" name="Rectangle 6"/>
          <p:cNvSpPr txBox="1">
            <a:spLocks noChangeArrowheads="1"/>
          </p:cNvSpPr>
          <p:nvPr/>
        </p:nvSpPr>
        <p:spPr bwMode="auto">
          <a:xfrm>
            <a:off x="0" y="8831580"/>
            <a:ext cx="3581677" cy="464820"/>
          </a:xfrm>
          <a:prstGeom prst="rect">
            <a:avLst/>
          </a:prstGeom>
          <a:noFill/>
          <a:ln w="12700" cap="sq">
            <a:noFill/>
            <a:miter lim="800000"/>
            <a:headEnd type="none" w="sm" len="sm"/>
            <a:tailEnd type="none" w="sm" len="sm"/>
          </a:ln>
          <a:effectLst/>
        </p:spPr>
        <p:txBody>
          <a:bodyPr vert="horz" wrap="square" lIns="93124" tIns="46561" rIns="93124" bIns="46561" numCol="1" anchor="b" anchorCtr="0" compatLnSpc="1">
            <a:prstTxWarp prst="textNoShape">
              <a:avLst/>
            </a:prstTxWarp>
          </a:bodyPr>
          <a:lstStyle>
            <a:lvl1pPr defTabSz="928688">
              <a:defRPr kumimoji="0" sz="1000" b="0">
                <a:solidFill>
                  <a:schemeClr val="tx1"/>
                </a:solidFill>
                <a:latin typeface="Arial" pitchFamily="34" charset="0"/>
                <a:cs typeface="Arial" pitchFamily="34" charset="0"/>
              </a:defRPr>
            </a:lvl1pPr>
          </a:lstStyle>
          <a:p>
            <a:pPr defTabSz="931567">
              <a:defRPr/>
            </a:pPr>
            <a:r>
              <a:rPr lang="en-US"/>
              <a:t>Regional Wilderness Stewardship Training</a:t>
            </a:r>
          </a:p>
          <a:p>
            <a:pPr defTabSz="931567">
              <a:defRPr/>
            </a:pPr>
            <a:r>
              <a:rPr lang="en-US"/>
              <a:t>November 2011</a:t>
            </a:r>
            <a:endParaRPr lang="en-US" dirty="0"/>
          </a:p>
        </p:txBody>
      </p:sp>
      <p:sp>
        <p:nvSpPr>
          <p:cNvPr id="2" name="Footer Placeholder 1"/>
          <p:cNvSpPr>
            <a:spLocks noGrp="1"/>
          </p:cNvSpPr>
          <p:nvPr>
            <p:ph type="ftr" sz="quarter" idx="10"/>
          </p:nvPr>
        </p:nvSpPr>
        <p:spPr/>
        <p:txBody>
          <a:bodyPr/>
          <a:lstStyle/>
          <a:p>
            <a:r>
              <a:rPr lang="en-US" smtClean="0"/>
              <a:t>Regional Wilderness Stewardship Training</a:t>
            </a:r>
          </a:p>
          <a:p>
            <a:r>
              <a:rPr lang="en-US" smtClean="0"/>
              <a:t>November 2011</a:t>
            </a:r>
            <a:endParaRPr lang="en-US" dirty="0"/>
          </a:p>
        </p:txBody>
      </p:sp>
      <p:sp>
        <p:nvSpPr>
          <p:cNvPr id="3" name="Header Placeholder 2"/>
          <p:cNvSpPr>
            <a:spLocks noGrp="1"/>
          </p:cNvSpPr>
          <p:nvPr>
            <p:ph type="hdr" sz="quarter" idx="11"/>
          </p:nvPr>
        </p:nvSpPr>
        <p:spPr/>
        <p:txBody>
          <a:bodyPr/>
          <a:lstStyle/>
          <a:p>
            <a:r>
              <a:rPr lang="en-US" smtClean="0"/>
              <a:t>Wilderness Act of 1964</a:t>
            </a:r>
            <a:endParaRPr lang="en-US" dirty="0" smtClean="0"/>
          </a:p>
        </p:txBody>
      </p:sp>
    </p:spTree>
    <p:extLst>
      <p:ext uri="{BB962C8B-B14F-4D97-AF65-F5344CB8AC3E}">
        <p14:creationId xmlns:p14="http://schemas.microsoft.com/office/powerpoint/2010/main" val="1270619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7"/>
          <p:cNvSpPr>
            <a:spLocks noGrp="1" noChangeArrowheads="1"/>
          </p:cNvSpPr>
          <p:nvPr>
            <p:ph type="sldNum" sz="quarter" idx="5"/>
          </p:nvPr>
        </p:nvSpPr>
        <p:spPr/>
        <p:txBody>
          <a:bodyPr/>
          <a:lstStyle/>
          <a:p>
            <a:fld id="{AE9A81FC-4576-495A-8442-4F9F68ADB1B4}" type="slidenum">
              <a:rPr lang="en-US" smtClean="0"/>
              <a:pPr/>
              <a:t>2</a:t>
            </a:fld>
            <a:endParaRPr lang="en-US" dirty="0"/>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content will be roughly the same as </a:t>
            </a:r>
            <a:r>
              <a:rPr lang="en-US" baseline="0" dirty="0" smtClean="0"/>
              <a:t>the </a:t>
            </a:r>
            <a:r>
              <a:rPr lang="en-US" baseline="0" dirty="0"/>
              <a:t>order found in the Wilderness Act.  You will find a copy of the Act in your course folders</a:t>
            </a:r>
            <a:r>
              <a:rPr lang="en-US" baseline="0" dirty="0" smtClean="0"/>
              <a:t>. It’s the small Rite-in-the-Rain book.</a:t>
            </a:r>
            <a:endParaRPr lang="en-US" dirty="0"/>
          </a:p>
          <a:p>
            <a:endParaRPr lang="en-US" dirty="0"/>
          </a:p>
        </p:txBody>
      </p:sp>
      <p:sp>
        <p:nvSpPr>
          <p:cNvPr id="13" name="Header Placeholder 12"/>
          <p:cNvSpPr>
            <a:spLocks noGrp="1"/>
          </p:cNvSpPr>
          <p:nvPr>
            <p:ph type="hdr" sz="quarter" idx="11"/>
          </p:nvPr>
        </p:nvSpPr>
        <p:spPr/>
        <p:txBody>
          <a:bodyPr/>
          <a:lstStyle/>
          <a:p>
            <a:r>
              <a:rPr lang="en-US"/>
              <a:t>Wilderness Act of 1964</a:t>
            </a:r>
            <a:endParaRPr lang="en-US" dirty="0"/>
          </a:p>
        </p:txBody>
      </p:sp>
      <p:sp>
        <p:nvSpPr>
          <p:cNvPr id="4" name="Footer Placeholder 3"/>
          <p:cNvSpPr>
            <a:spLocks noGrp="1"/>
          </p:cNvSpPr>
          <p:nvPr>
            <p:ph type="ftr" sz="quarter" idx="12"/>
          </p:nvPr>
        </p:nvSpPr>
        <p:spPr/>
        <p:txBody>
          <a:bodyPr/>
          <a:lstStyle/>
          <a:p>
            <a:r>
              <a:rPr lang="en-US"/>
              <a:t>November 2015</a:t>
            </a:r>
            <a:endParaRPr lang="en-US" dirty="0"/>
          </a:p>
        </p:txBody>
      </p:sp>
    </p:spTree>
    <p:extLst>
      <p:ext uri="{BB962C8B-B14F-4D97-AF65-F5344CB8AC3E}">
        <p14:creationId xmlns:p14="http://schemas.microsoft.com/office/powerpoint/2010/main" val="21717455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p>
            <a:fld id="{8701E8B3-A4E9-49D1-B992-40AB97C9FB0E}" type="slidenum">
              <a:rPr lang="en-US" smtClean="0"/>
              <a:pPr/>
              <a:t>20</a:t>
            </a:fld>
            <a:endParaRPr lang="en-US" dirty="0"/>
          </a:p>
        </p:txBody>
      </p:sp>
      <p:sp>
        <p:nvSpPr>
          <p:cNvPr id="577539" name="Rectangle 3"/>
          <p:cNvSpPr>
            <a:spLocks noGrp="1" noChangeArrowheads="1"/>
          </p:cNvSpPr>
          <p:nvPr>
            <p:ph type="body" idx="1"/>
          </p:nvPr>
        </p:nvSpPr>
        <p:spPr/>
        <p:txBody>
          <a:bodyPr>
            <a:normAutofit/>
          </a:bodyPr>
          <a:lstStyle/>
          <a:p>
            <a:pPr defTabSz="917235">
              <a:defRPr/>
            </a:pPr>
            <a:r>
              <a:rPr lang="en-US" dirty="0" smtClean="0"/>
              <a:t>[READ SLIDE]</a:t>
            </a:r>
          </a:p>
          <a:p>
            <a:endParaRPr lang="en-US" dirty="0"/>
          </a:p>
        </p:txBody>
      </p:sp>
      <p:sp>
        <p:nvSpPr>
          <p:cNvPr id="10" name="Slide Image Placeholder 9"/>
          <p:cNvSpPr>
            <a:spLocks noGrp="1" noRot="1" noChangeAspect="1"/>
          </p:cNvSpPr>
          <p:nvPr>
            <p:ph type="sldImg"/>
          </p:nvPr>
        </p:nvSpPr>
        <p:spPr>
          <a:xfrm>
            <a:off x="1397000" y="908050"/>
            <a:ext cx="4225925" cy="3170238"/>
          </a:xfrm>
        </p:spPr>
      </p:sp>
      <p:sp>
        <p:nvSpPr>
          <p:cNvPr id="12" name="Rectangle 6"/>
          <p:cNvSpPr txBox="1">
            <a:spLocks noChangeArrowheads="1"/>
          </p:cNvSpPr>
          <p:nvPr/>
        </p:nvSpPr>
        <p:spPr bwMode="auto">
          <a:xfrm>
            <a:off x="0" y="8831580"/>
            <a:ext cx="3581677" cy="464820"/>
          </a:xfrm>
          <a:prstGeom prst="rect">
            <a:avLst/>
          </a:prstGeom>
          <a:noFill/>
          <a:ln w="12700" cap="sq">
            <a:noFill/>
            <a:miter lim="800000"/>
            <a:headEnd type="none" w="sm" len="sm"/>
            <a:tailEnd type="none" w="sm" len="sm"/>
          </a:ln>
          <a:effectLst/>
        </p:spPr>
        <p:txBody>
          <a:bodyPr vert="horz" wrap="square" lIns="93124" tIns="46561" rIns="93124" bIns="46561" numCol="1" anchor="b" anchorCtr="0" compatLnSpc="1">
            <a:prstTxWarp prst="textNoShape">
              <a:avLst/>
            </a:prstTxWarp>
          </a:bodyPr>
          <a:lstStyle>
            <a:lvl1pPr defTabSz="928688">
              <a:defRPr kumimoji="0" sz="1000" b="0">
                <a:solidFill>
                  <a:schemeClr val="tx1"/>
                </a:solidFill>
                <a:latin typeface="Arial" pitchFamily="34" charset="0"/>
                <a:cs typeface="Arial" pitchFamily="34" charset="0"/>
              </a:defRPr>
            </a:lvl1pPr>
          </a:lstStyle>
          <a:p>
            <a:pPr defTabSz="931567">
              <a:defRPr/>
            </a:pPr>
            <a:r>
              <a:rPr lang="en-US"/>
              <a:t>Regional Wilderness Stewardship Training</a:t>
            </a:r>
          </a:p>
          <a:p>
            <a:pPr defTabSz="931567">
              <a:defRPr/>
            </a:pPr>
            <a:r>
              <a:rPr lang="en-US"/>
              <a:t>November 2011</a:t>
            </a:r>
            <a:endParaRPr lang="en-US" dirty="0"/>
          </a:p>
        </p:txBody>
      </p:sp>
      <p:sp>
        <p:nvSpPr>
          <p:cNvPr id="2" name="Footer Placeholder 1"/>
          <p:cNvSpPr>
            <a:spLocks noGrp="1"/>
          </p:cNvSpPr>
          <p:nvPr>
            <p:ph type="ftr" sz="quarter" idx="10"/>
          </p:nvPr>
        </p:nvSpPr>
        <p:spPr/>
        <p:txBody>
          <a:bodyPr/>
          <a:lstStyle/>
          <a:p>
            <a:r>
              <a:rPr lang="en-US" smtClean="0"/>
              <a:t>Regional Wilderness Stewardship Training</a:t>
            </a:r>
          </a:p>
          <a:p>
            <a:r>
              <a:rPr lang="en-US" smtClean="0"/>
              <a:t>November 2011</a:t>
            </a:r>
            <a:endParaRPr lang="en-US" dirty="0"/>
          </a:p>
        </p:txBody>
      </p:sp>
      <p:sp>
        <p:nvSpPr>
          <p:cNvPr id="3" name="Header Placeholder 2"/>
          <p:cNvSpPr>
            <a:spLocks noGrp="1"/>
          </p:cNvSpPr>
          <p:nvPr>
            <p:ph type="hdr" sz="quarter" idx="11"/>
          </p:nvPr>
        </p:nvSpPr>
        <p:spPr/>
        <p:txBody>
          <a:bodyPr/>
          <a:lstStyle/>
          <a:p>
            <a:r>
              <a:rPr lang="en-US" smtClean="0"/>
              <a:t>Wilderness Act of 1964</a:t>
            </a:r>
            <a:endParaRPr lang="en-US" dirty="0" smtClean="0"/>
          </a:p>
        </p:txBody>
      </p:sp>
    </p:spTree>
    <p:extLst>
      <p:ext uri="{BB962C8B-B14F-4D97-AF65-F5344CB8AC3E}">
        <p14:creationId xmlns:p14="http://schemas.microsoft.com/office/powerpoint/2010/main" val="154408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p>
            <a:fld id="{8701E8B3-A4E9-49D1-B992-40AB97C9FB0E}" type="slidenum">
              <a:rPr lang="en-US" smtClean="0"/>
              <a:pPr/>
              <a:t>21</a:t>
            </a:fld>
            <a:endParaRPr lang="en-US" dirty="0"/>
          </a:p>
        </p:txBody>
      </p:sp>
      <p:sp>
        <p:nvSpPr>
          <p:cNvPr id="577539" name="Rectangle 3"/>
          <p:cNvSpPr>
            <a:spLocks noGrp="1" noChangeArrowheads="1"/>
          </p:cNvSpPr>
          <p:nvPr>
            <p:ph type="body" idx="1"/>
          </p:nvPr>
        </p:nvSpPr>
        <p:spPr/>
        <p:txBody>
          <a:bodyPr>
            <a:normAutofit/>
          </a:bodyPr>
          <a:lstStyle/>
          <a:p>
            <a:pPr defTabSz="917235">
              <a:defRPr/>
            </a:pPr>
            <a:r>
              <a:rPr lang="en-US" dirty="0" smtClean="0"/>
              <a:t>[READ SLIDE]</a:t>
            </a:r>
          </a:p>
          <a:p>
            <a:endParaRPr lang="en-US" dirty="0"/>
          </a:p>
        </p:txBody>
      </p:sp>
      <p:sp>
        <p:nvSpPr>
          <p:cNvPr id="10" name="Slide Image Placeholder 9"/>
          <p:cNvSpPr>
            <a:spLocks noGrp="1" noRot="1" noChangeAspect="1"/>
          </p:cNvSpPr>
          <p:nvPr>
            <p:ph type="sldImg"/>
          </p:nvPr>
        </p:nvSpPr>
        <p:spPr>
          <a:xfrm>
            <a:off x="1397000" y="908050"/>
            <a:ext cx="4225925" cy="3170238"/>
          </a:xfrm>
        </p:spPr>
      </p:sp>
      <p:sp>
        <p:nvSpPr>
          <p:cNvPr id="12" name="Rectangle 6"/>
          <p:cNvSpPr txBox="1">
            <a:spLocks noChangeArrowheads="1"/>
          </p:cNvSpPr>
          <p:nvPr/>
        </p:nvSpPr>
        <p:spPr bwMode="auto">
          <a:xfrm>
            <a:off x="0" y="8831580"/>
            <a:ext cx="3581677" cy="464820"/>
          </a:xfrm>
          <a:prstGeom prst="rect">
            <a:avLst/>
          </a:prstGeom>
          <a:noFill/>
          <a:ln w="12700" cap="sq">
            <a:noFill/>
            <a:miter lim="800000"/>
            <a:headEnd type="none" w="sm" len="sm"/>
            <a:tailEnd type="none" w="sm" len="sm"/>
          </a:ln>
          <a:effectLst/>
        </p:spPr>
        <p:txBody>
          <a:bodyPr vert="horz" wrap="square" lIns="93124" tIns="46561" rIns="93124" bIns="46561" numCol="1" anchor="b" anchorCtr="0" compatLnSpc="1">
            <a:prstTxWarp prst="textNoShape">
              <a:avLst/>
            </a:prstTxWarp>
          </a:bodyPr>
          <a:lstStyle>
            <a:lvl1pPr defTabSz="928688">
              <a:defRPr kumimoji="0" sz="1000" b="0">
                <a:solidFill>
                  <a:schemeClr val="tx1"/>
                </a:solidFill>
                <a:latin typeface="Arial" pitchFamily="34" charset="0"/>
                <a:cs typeface="Arial" pitchFamily="34" charset="0"/>
              </a:defRPr>
            </a:lvl1pPr>
          </a:lstStyle>
          <a:p>
            <a:pPr defTabSz="931567">
              <a:defRPr/>
            </a:pPr>
            <a:r>
              <a:rPr lang="en-US"/>
              <a:t>Regional Wilderness Stewardship Training</a:t>
            </a:r>
          </a:p>
          <a:p>
            <a:pPr defTabSz="931567">
              <a:defRPr/>
            </a:pPr>
            <a:r>
              <a:rPr lang="en-US"/>
              <a:t>November 2011</a:t>
            </a:r>
            <a:endParaRPr lang="en-US" dirty="0"/>
          </a:p>
        </p:txBody>
      </p:sp>
      <p:sp>
        <p:nvSpPr>
          <p:cNvPr id="2" name="Footer Placeholder 1"/>
          <p:cNvSpPr>
            <a:spLocks noGrp="1"/>
          </p:cNvSpPr>
          <p:nvPr>
            <p:ph type="ftr" sz="quarter" idx="10"/>
          </p:nvPr>
        </p:nvSpPr>
        <p:spPr/>
        <p:txBody>
          <a:bodyPr/>
          <a:lstStyle/>
          <a:p>
            <a:r>
              <a:rPr lang="en-US" smtClean="0"/>
              <a:t>Regional Wilderness Stewardship Training</a:t>
            </a:r>
          </a:p>
          <a:p>
            <a:r>
              <a:rPr lang="en-US" smtClean="0"/>
              <a:t>November 2011</a:t>
            </a:r>
            <a:endParaRPr lang="en-US" dirty="0"/>
          </a:p>
        </p:txBody>
      </p:sp>
      <p:sp>
        <p:nvSpPr>
          <p:cNvPr id="3" name="Header Placeholder 2"/>
          <p:cNvSpPr>
            <a:spLocks noGrp="1"/>
          </p:cNvSpPr>
          <p:nvPr>
            <p:ph type="hdr" sz="quarter" idx="11"/>
          </p:nvPr>
        </p:nvSpPr>
        <p:spPr/>
        <p:txBody>
          <a:bodyPr/>
          <a:lstStyle/>
          <a:p>
            <a:r>
              <a:rPr lang="en-US" smtClean="0"/>
              <a:t>Wilderness Act of 1964</a:t>
            </a:r>
            <a:endParaRPr lang="en-US" dirty="0" smtClean="0"/>
          </a:p>
        </p:txBody>
      </p:sp>
    </p:spTree>
    <p:extLst>
      <p:ext uri="{BB962C8B-B14F-4D97-AF65-F5344CB8AC3E}">
        <p14:creationId xmlns:p14="http://schemas.microsoft.com/office/powerpoint/2010/main" val="1393658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p>
            <a:fld id="{8701E8B3-A4E9-49D1-B992-40AB97C9FB0E}" type="slidenum">
              <a:rPr lang="en-US" smtClean="0"/>
              <a:pPr/>
              <a:t>22</a:t>
            </a:fld>
            <a:endParaRPr lang="en-US" dirty="0"/>
          </a:p>
        </p:txBody>
      </p:sp>
      <p:sp>
        <p:nvSpPr>
          <p:cNvPr id="577539" name="Rectangle 3"/>
          <p:cNvSpPr>
            <a:spLocks noGrp="1" noChangeArrowheads="1"/>
          </p:cNvSpPr>
          <p:nvPr>
            <p:ph type="body" idx="1"/>
          </p:nvPr>
        </p:nvSpPr>
        <p:spPr/>
        <p:txBody>
          <a:bodyPr>
            <a:normAutofit/>
          </a:bodyPr>
          <a:lstStyle/>
          <a:p>
            <a:pPr defTabSz="917235">
              <a:defRPr/>
            </a:pPr>
            <a:r>
              <a:rPr lang="en-US" dirty="0" smtClean="0"/>
              <a:t>[READ SLIDE]</a:t>
            </a:r>
          </a:p>
          <a:p>
            <a:endParaRPr lang="en-US" dirty="0"/>
          </a:p>
        </p:txBody>
      </p:sp>
      <p:sp>
        <p:nvSpPr>
          <p:cNvPr id="10" name="Slide Image Placeholder 9"/>
          <p:cNvSpPr>
            <a:spLocks noGrp="1" noRot="1" noChangeAspect="1"/>
          </p:cNvSpPr>
          <p:nvPr>
            <p:ph type="sldImg"/>
          </p:nvPr>
        </p:nvSpPr>
        <p:spPr>
          <a:xfrm>
            <a:off x="1397000" y="908050"/>
            <a:ext cx="4225925" cy="3170238"/>
          </a:xfrm>
        </p:spPr>
      </p:sp>
      <p:sp>
        <p:nvSpPr>
          <p:cNvPr id="12" name="Rectangle 6"/>
          <p:cNvSpPr txBox="1">
            <a:spLocks noChangeArrowheads="1"/>
          </p:cNvSpPr>
          <p:nvPr/>
        </p:nvSpPr>
        <p:spPr bwMode="auto">
          <a:xfrm>
            <a:off x="0" y="8831580"/>
            <a:ext cx="3581677" cy="464820"/>
          </a:xfrm>
          <a:prstGeom prst="rect">
            <a:avLst/>
          </a:prstGeom>
          <a:noFill/>
          <a:ln w="12700" cap="sq">
            <a:noFill/>
            <a:miter lim="800000"/>
            <a:headEnd type="none" w="sm" len="sm"/>
            <a:tailEnd type="none" w="sm" len="sm"/>
          </a:ln>
          <a:effectLst/>
        </p:spPr>
        <p:txBody>
          <a:bodyPr vert="horz" wrap="square" lIns="93124" tIns="46561" rIns="93124" bIns="46561" numCol="1" anchor="b" anchorCtr="0" compatLnSpc="1">
            <a:prstTxWarp prst="textNoShape">
              <a:avLst/>
            </a:prstTxWarp>
          </a:bodyPr>
          <a:lstStyle>
            <a:lvl1pPr defTabSz="928688">
              <a:defRPr kumimoji="0" sz="1000" b="0">
                <a:solidFill>
                  <a:schemeClr val="tx1"/>
                </a:solidFill>
                <a:latin typeface="Arial" pitchFamily="34" charset="0"/>
                <a:cs typeface="Arial" pitchFamily="34" charset="0"/>
              </a:defRPr>
            </a:lvl1pPr>
          </a:lstStyle>
          <a:p>
            <a:pPr defTabSz="931567">
              <a:defRPr/>
            </a:pPr>
            <a:r>
              <a:rPr lang="en-US"/>
              <a:t>Regional Wilderness Stewardship Training</a:t>
            </a:r>
          </a:p>
          <a:p>
            <a:pPr defTabSz="931567">
              <a:defRPr/>
            </a:pPr>
            <a:r>
              <a:rPr lang="en-US"/>
              <a:t>November 2011</a:t>
            </a:r>
            <a:endParaRPr lang="en-US" dirty="0"/>
          </a:p>
        </p:txBody>
      </p:sp>
      <p:sp>
        <p:nvSpPr>
          <p:cNvPr id="2" name="Footer Placeholder 1"/>
          <p:cNvSpPr>
            <a:spLocks noGrp="1"/>
          </p:cNvSpPr>
          <p:nvPr>
            <p:ph type="ftr" sz="quarter" idx="10"/>
          </p:nvPr>
        </p:nvSpPr>
        <p:spPr/>
        <p:txBody>
          <a:bodyPr/>
          <a:lstStyle/>
          <a:p>
            <a:r>
              <a:rPr lang="en-US" smtClean="0"/>
              <a:t>Regional Wilderness Stewardship Training</a:t>
            </a:r>
          </a:p>
          <a:p>
            <a:r>
              <a:rPr lang="en-US" smtClean="0"/>
              <a:t>November 2011</a:t>
            </a:r>
            <a:endParaRPr lang="en-US" dirty="0"/>
          </a:p>
        </p:txBody>
      </p:sp>
      <p:sp>
        <p:nvSpPr>
          <p:cNvPr id="3" name="Header Placeholder 2"/>
          <p:cNvSpPr>
            <a:spLocks noGrp="1"/>
          </p:cNvSpPr>
          <p:nvPr>
            <p:ph type="hdr" sz="quarter" idx="11"/>
          </p:nvPr>
        </p:nvSpPr>
        <p:spPr/>
        <p:txBody>
          <a:bodyPr/>
          <a:lstStyle/>
          <a:p>
            <a:r>
              <a:rPr lang="en-US" smtClean="0"/>
              <a:t>Wilderness Act of 1964</a:t>
            </a:r>
            <a:endParaRPr lang="en-US" dirty="0" smtClean="0"/>
          </a:p>
        </p:txBody>
      </p:sp>
    </p:spTree>
    <p:extLst>
      <p:ext uri="{BB962C8B-B14F-4D97-AF65-F5344CB8AC3E}">
        <p14:creationId xmlns:p14="http://schemas.microsoft.com/office/powerpoint/2010/main" val="86107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p>
            <a:fld id="{8701E8B3-A4E9-49D1-B992-40AB97C9FB0E}" type="slidenum">
              <a:rPr lang="en-US" smtClean="0"/>
              <a:pPr/>
              <a:t>23</a:t>
            </a:fld>
            <a:endParaRPr lang="en-US" dirty="0"/>
          </a:p>
        </p:txBody>
      </p:sp>
      <p:sp>
        <p:nvSpPr>
          <p:cNvPr id="577539" name="Rectangle 3"/>
          <p:cNvSpPr>
            <a:spLocks noGrp="1" noChangeArrowheads="1"/>
          </p:cNvSpPr>
          <p:nvPr>
            <p:ph type="body" idx="1"/>
          </p:nvPr>
        </p:nvSpPr>
        <p:spPr/>
        <p:txBody>
          <a:bodyPr>
            <a:normAutofit/>
          </a:bodyPr>
          <a:lstStyle/>
          <a:p>
            <a:pPr defTabSz="917235">
              <a:defRPr/>
            </a:pPr>
            <a:r>
              <a:rPr lang="en-US" dirty="0" smtClean="0"/>
              <a:t>[READ SLIDE]</a:t>
            </a:r>
          </a:p>
          <a:p>
            <a:endParaRPr lang="en-US" dirty="0"/>
          </a:p>
        </p:txBody>
      </p:sp>
      <p:sp>
        <p:nvSpPr>
          <p:cNvPr id="10" name="Slide Image Placeholder 9"/>
          <p:cNvSpPr>
            <a:spLocks noGrp="1" noRot="1" noChangeAspect="1"/>
          </p:cNvSpPr>
          <p:nvPr>
            <p:ph type="sldImg"/>
          </p:nvPr>
        </p:nvSpPr>
        <p:spPr>
          <a:xfrm>
            <a:off x="1397000" y="908050"/>
            <a:ext cx="4225925" cy="3170238"/>
          </a:xfrm>
        </p:spPr>
      </p:sp>
      <p:sp>
        <p:nvSpPr>
          <p:cNvPr id="12" name="Rectangle 6"/>
          <p:cNvSpPr txBox="1">
            <a:spLocks noChangeArrowheads="1"/>
          </p:cNvSpPr>
          <p:nvPr/>
        </p:nvSpPr>
        <p:spPr bwMode="auto">
          <a:xfrm>
            <a:off x="0" y="8831580"/>
            <a:ext cx="3581677" cy="464820"/>
          </a:xfrm>
          <a:prstGeom prst="rect">
            <a:avLst/>
          </a:prstGeom>
          <a:noFill/>
          <a:ln w="12700" cap="sq">
            <a:noFill/>
            <a:miter lim="800000"/>
            <a:headEnd type="none" w="sm" len="sm"/>
            <a:tailEnd type="none" w="sm" len="sm"/>
          </a:ln>
          <a:effectLst/>
        </p:spPr>
        <p:txBody>
          <a:bodyPr vert="horz" wrap="square" lIns="93124" tIns="46561" rIns="93124" bIns="46561" numCol="1" anchor="b" anchorCtr="0" compatLnSpc="1">
            <a:prstTxWarp prst="textNoShape">
              <a:avLst/>
            </a:prstTxWarp>
          </a:bodyPr>
          <a:lstStyle>
            <a:lvl1pPr defTabSz="928688">
              <a:defRPr kumimoji="0" sz="1000" b="0">
                <a:solidFill>
                  <a:schemeClr val="tx1"/>
                </a:solidFill>
                <a:latin typeface="Arial" pitchFamily="34" charset="0"/>
                <a:cs typeface="Arial" pitchFamily="34" charset="0"/>
              </a:defRPr>
            </a:lvl1pPr>
          </a:lstStyle>
          <a:p>
            <a:pPr defTabSz="931567">
              <a:defRPr/>
            </a:pPr>
            <a:r>
              <a:rPr lang="en-US"/>
              <a:t>Regional Wilderness Stewardship Training</a:t>
            </a:r>
          </a:p>
          <a:p>
            <a:pPr defTabSz="931567">
              <a:defRPr/>
            </a:pPr>
            <a:r>
              <a:rPr lang="en-US"/>
              <a:t>November 2011</a:t>
            </a:r>
            <a:endParaRPr lang="en-US" dirty="0"/>
          </a:p>
        </p:txBody>
      </p:sp>
      <p:sp>
        <p:nvSpPr>
          <p:cNvPr id="2" name="Footer Placeholder 1"/>
          <p:cNvSpPr>
            <a:spLocks noGrp="1"/>
          </p:cNvSpPr>
          <p:nvPr>
            <p:ph type="ftr" sz="quarter" idx="10"/>
          </p:nvPr>
        </p:nvSpPr>
        <p:spPr/>
        <p:txBody>
          <a:bodyPr/>
          <a:lstStyle/>
          <a:p>
            <a:r>
              <a:rPr lang="en-US" smtClean="0"/>
              <a:t>Regional Wilderness Stewardship Training</a:t>
            </a:r>
          </a:p>
          <a:p>
            <a:r>
              <a:rPr lang="en-US" smtClean="0"/>
              <a:t>November 2011</a:t>
            </a:r>
            <a:endParaRPr lang="en-US" dirty="0"/>
          </a:p>
        </p:txBody>
      </p:sp>
      <p:sp>
        <p:nvSpPr>
          <p:cNvPr id="3" name="Header Placeholder 2"/>
          <p:cNvSpPr>
            <a:spLocks noGrp="1"/>
          </p:cNvSpPr>
          <p:nvPr>
            <p:ph type="hdr" sz="quarter" idx="11"/>
          </p:nvPr>
        </p:nvSpPr>
        <p:spPr/>
        <p:txBody>
          <a:bodyPr/>
          <a:lstStyle/>
          <a:p>
            <a:r>
              <a:rPr lang="en-US" smtClean="0"/>
              <a:t>Wilderness Act of 1964</a:t>
            </a:r>
            <a:endParaRPr lang="en-US" dirty="0" smtClean="0"/>
          </a:p>
        </p:txBody>
      </p:sp>
    </p:spTree>
    <p:extLst>
      <p:ext uri="{BB962C8B-B14F-4D97-AF65-F5344CB8AC3E}">
        <p14:creationId xmlns:p14="http://schemas.microsoft.com/office/powerpoint/2010/main" val="3453384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p>
            <a:fld id="{8701E8B3-A4E9-49D1-B992-40AB97C9FB0E}" type="slidenum">
              <a:rPr lang="en-US" smtClean="0"/>
              <a:pPr/>
              <a:t>24</a:t>
            </a:fld>
            <a:endParaRPr lang="en-US" dirty="0"/>
          </a:p>
        </p:txBody>
      </p:sp>
      <p:sp>
        <p:nvSpPr>
          <p:cNvPr id="577539" name="Rectangle 3"/>
          <p:cNvSpPr>
            <a:spLocks noGrp="1" noChangeArrowheads="1"/>
          </p:cNvSpPr>
          <p:nvPr>
            <p:ph type="body" idx="1"/>
          </p:nvPr>
        </p:nvSpPr>
        <p:spPr/>
        <p:txBody>
          <a:bodyPr>
            <a:normAutofit/>
          </a:bodyPr>
          <a:lstStyle/>
          <a:p>
            <a:r>
              <a:rPr lang="en-US" dirty="0" smtClean="0"/>
              <a:t>[READ SLIDE]  These are known</a:t>
            </a:r>
            <a:r>
              <a:rPr lang="en-US" baseline="0" dirty="0" smtClean="0"/>
              <a:t> as the “public purposes” of wilderness.  Does this look like a comprehensive list of wilderness values?  [#]  Are there others?  (Economic, spiritual, </a:t>
            </a:r>
            <a:r>
              <a:rPr lang="en-US" baseline="0" dirty="0" err="1" smtClean="0"/>
              <a:t>etc</a:t>
            </a:r>
            <a:r>
              <a:rPr lang="en-US" baseline="0" dirty="0" smtClean="0"/>
              <a:t>)  These are protected too…</a:t>
            </a:r>
            <a:endParaRPr lang="en-US" dirty="0"/>
          </a:p>
        </p:txBody>
      </p:sp>
      <p:sp>
        <p:nvSpPr>
          <p:cNvPr id="10" name="Slide Image Placeholder 9"/>
          <p:cNvSpPr>
            <a:spLocks noGrp="1" noRot="1" noChangeAspect="1"/>
          </p:cNvSpPr>
          <p:nvPr>
            <p:ph type="sldImg"/>
          </p:nvPr>
        </p:nvSpPr>
        <p:spPr>
          <a:xfrm>
            <a:off x="1397000" y="908050"/>
            <a:ext cx="4225925" cy="3170238"/>
          </a:xfrm>
        </p:spPr>
      </p:sp>
      <p:sp>
        <p:nvSpPr>
          <p:cNvPr id="12" name="Rectangle 6"/>
          <p:cNvSpPr txBox="1">
            <a:spLocks noChangeArrowheads="1"/>
          </p:cNvSpPr>
          <p:nvPr/>
        </p:nvSpPr>
        <p:spPr bwMode="auto">
          <a:xfrm>
            <a:off x="0" y="8831580"/>
            <a:ext cx="3581677" cy="464820"/>
          </a:xfrm>
          <a:prstGeom prst="rect">
            <a:avLst/>
          </a:prstGeom>
          <a:noFill/>
          <a:ln w="12700" cap="sq">
            <a:noFill/>
            <a:miter lim="800000"/>
            <a:headEnd type="none" w="sm" len="sm"/>
            <a:tailEnd type="none" w="sm" len="sm"/>
          </a:ln>
          <a:effectLst/>
        </p:spPr>
        <p:txBody>
          <a:bodyPr vert="horz" wrap="square" lIns="93124" tIns="46561" rIns="93124" bIns="46561" numCol="1" anchor="b" anchorCtr="0" compatLnSpc="1">
            <a:prstTxWarp prst="textNoShape">
              <a:avLst/>
            </a:prstTxWarp>
          </a:bodyPr>
          <a:lstStyle>
            <a:lvl1pPr defTabSz="928688">
              <a:defRPr kumimoji="0" sz="1000" b="0">
                <a:solidFill>
                  <a:schemeClr val="tx1"/>
                </a:solidFill>
                <a:latin typeface="Arial" pitchFamily="34" charset="0"/>
                <a:cs typeface="Arial" pitchFamily="34" charset="0"/>
              </a:defRPr>
            </a:lvl1pPr>
          </a:lstStyle>
          <a:p>
            <a:pPr defTabSz="931567">
              <a:defRPr/>
            </a:pPr>
            <a:r>
              <a:rPr lang="en-US"/>
              <a:t>Regional Wilderness Stewardship Training</a:t>
            </a:r>
          </a:p>
          <a:p>
            <a:pPr defTabSz="931567">
              <a:defRPr/>
            </a:pPr>
            <a:r>
              <a:rPr lang="en-US"/>
              <a:t>November 2011</a:t>
            </a:r>
            <a:endParaRPr lang="en-US" dirty="0"/>
          </a:p>
        </p:txBody>
      </p:sp>
      <p:sp>
        <p:nvSpPr>
          <p:cNvPr id="2" name="Footer Placeholder 1"/>
          <p:cNvSpPr>
            <a:spLocks noGrp="1"/>
          </p:cNvSpPr>
          <p:nvPr>
            <p:ph type="ftr" sz="quarter" idx="10"/>
          </p:nvPr>
        </p:nvSpPr>
        <p:spPr/>
        <p:txBody>
          <a:bodyPr/>
          <a:lstStyle/>
          <a:p>
            <a:r>
              <a:rPr lang="en-US" smtClean="0"/>
              <a:t>Regional Wilderness Stewardship Training</a:t>
            </a:r>
          </a:p>
          <a:p>
            <a:r>
              <a:rPr lang="en-US" smtClean="0"/>
              <a:t>November 2011</a:t>
            </a:r>
            <a:endParaRPr lang="en-US" dirty="0"/>
          </a:p>
        </p:txBody>
      </p:sp>
      <p:sp>
        <p:nvSpPr>
          <p:cNvPr id="3" name="Header Placeholder 2"/>
          <p:cNvSpPr>
            <a:spLocks noGrp="1"/>
          </p:cNvSpPr>
          <p:nvPr>
            <p:ph type="hdr" sz="quarter" idx="11"/>
          </p:nvPr>
        </p:nvSpPr>
        <p:spPr/>
        <p:txBody>
          <a:bodyPr/>
          <a:lstStyle/>
          <a:p>
            <a:r>
              <a:rPr lang="en-US" smtClean="0"/>
              <a:t>Wilderness Act of 1964</a:t>
            </a:r>
            <a:endParaRPr lang="en-US" dirty="0" smtClean="0"/>
          </a:p>
        </p:txBody>
      </p:sp>
    </p:spTree>
    <p:extLst>
      <p:ext uri="{BB962C8B-B14F-4D97-AF65-F5344CB8AC3E}">
        <p14:creationId xmlns:p14="http://schemas.microsoft.com/office/powerpoint/2010/main" val="10019057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p>
            <a:fld id="{8701E8B3-A4E9-49D1-B992-40AB97C9FB0E}" type="slidenum">
              <a:rPr lang="en-US" smtClean="0"/>
              <a:pPr/>
              <a:t>25</a:t>
            </a:fld>
            <a:endParaRPr lang="en-US" dirty="0"/>
          </a:p>
        </p:txBody>
      </p:sp>
      <p:sp>
        <p:nvSpPr>
          <p:cNvPr id="577539" name="Rectangle 3"/>
          <p:cNvSpPr>
            <a:spLocks noGrp="1" noChangeArrowheads="1"/>
          </p:cNvSpPr>
          <p:nvPr>
            <p:ph type="body" idx="1"/>
          </p:nvPr>
        </p:nvSpPr>
        <p:spPr/>
        <p:txBody>
          <a:bodyPr>
            <a:normAutofit/>
          </a:bodyPr>
          <a:lstStyle/>
          <a:p>
            <a:r>
              <a:rPr lang="en-US" dirty="0" smtClean="0"/>
              <a:t>To ensure </a:t>
            </a:r>
            <a:r>
              <a:rPr lang="en-US" baseline="0" dirty="0" smtClean="0"/>
              <a:t>wilderness character is preserved, </a:t>
            </a:r>
            <a:r>
              <a:rPr lang="en-US" u="sng" baseline="0" dirty="0" smtClean="0"/>
              <a:t>some uses are explicitly prohibited</a:t>
            </a:r>
            <a:r>
              <a:rPr lang="en-US" baseline="0" dirty="0" smtClean="0"/>
              <a:t>…  [READ SLIDE]</a:t>
            </a:r>
            <a:endParaRPr lang="en-US" dirty="0"/>
          </a:p>
        </p:txBody>
      </p:sp>
      <p:sp>
        <p:nvSpPr>
          <p:cNvPr id="10" name="Slide Image Placeholder 9"/>
          <p:cNvSpPr>
            <a:spLocks noGrp="1" noRot="1" noChangeAspect="1"/>
          </p:cNvSpPr>
          <p:nvPr>
            <p:ph type="sldImg"/>
          </p:nvPr>
        </p:nvSpPr>
        <p:spPr>
          <a:xfrm>
            <a:off x="1397000" y="908050"/>
            <a:ext cx="4225925" cy="3170238"/>
          </a:xfrm>
        </p:spPr>
      </p:sp>
      <p:sp>
        <p:nvSpPr>
          <p:cNvPr id="12" name="Rectangle 6"/>
          <p:cNvSpPr txBox="1">
            <a:spLocks noChangeArrowheads="1"/>
          </p:cNvSpPr>
          <p:nvPr/>
        </p:nvSpPr>
        <p:spPr bwMode="auto">
          <a:xfrm>
            <a:off x="0" y="8831580"/>
            <a:ext cx="3581677" cy="464820"/>
          </a:xfrm>
          <a:prstGeom prst="rect">
            <a:avLst/>
          </a:prstGeom>
          <a:noFill/>
          <a:ln w="12700" cap="sq">
            <a:noFill/>
            <a:miter lim="800000"/>
            <a:headEnd type="none" w="sm" len="sm"/>
            <a:tailEnd type="none" w="sm" len="sm"/>
          </a:ln>
          <a:effectLst/>
        </p:spPr>
        <p:txBody>
          <a:bodyPr vert="horz" wrap="square" lIns="93124" tIns="46561" rIns="93124" bIns="46561" numCol="1" anchor="b" anchorCtr="0" compatLnSpc="1">
            <a:prstTxWarp prst="textNoShape">
              <a:avLst/>
            </a:prstTxWarp>
          </a:bodyPr>
          <a:lstStyle>
            <a:lvl1pPr defTabSz="928688">
              <a:defRPr kumimoji="0" sz="1000" b="0">
                <a:solidFill>
                  <a:schemeClr val="tx1"/>
                </a:solidFill>
                <a:latin typeface="Arial" pitchFamily="34" charset="0"/>
                <a:cs typeface="Arial" pitchFamily="34" charset="0"/>
              </a:defRPr>
            </a:lvl1pPr>
          </a:lstStyle>
          <a:p>
            <a:pPr defTabSz="931567">
              <a:defRPr/>
            </a:pPr>
            <a:r>
              <a:rPr lang="en-US"/>
              <a:t>Regional Wilderness Stewardship Training</a:t>
            </a:r>
          </a:p>
          <a:p>
            <a:pPr defTabSz="931567">
              <a:defRPr/>
            </a:pPr>
            <a:r>
              <a:rPr lang="en-US"/>
              <a:t>November 2011</a:t>
            </a:r>
            <a:endParaRPr lang="en-US" dirty="0"/>
          </a:p>
        </p:txBody>
      </p:sp>
      <p:sp>
        <p:nvSpPr>
          <p:cNvPr id="2" name="Footer Placeholder 1"/>
          <p:cNvSpPr>
            <a:spLocks noGrp="1"/>
          </p:cNvSpPr>
          <p:nvPr>
            <p:ph type="ftr" sz="quarter" idx="10"/>
          </p:nvPr>
        </p:nvSpPr>
        <p:spPr/>
        <p:txBody>
          <a:bodyPr/>
          <a:lstStyle/>
          <a:p>
            <a:r>
              <a:rPr lang="en-US" smtClean="0"/>
              <a:t>Regional Wilderness Stewardship Training</a:t>
            </a:r>
          </a:p>
          <a:p>
            <a:r>
              <a:rPr lang="en-US" smtClean="0"/>
              <a:t>November 2011</a:t>
            </a:r>
            <a:endParaRPr lang="en-US" dirty="0"/>
          </a:p>
        </p:txBody>
      </p:sp>
      <p:sp>
        <p:nvSpPr>
          <p:cNvPr id="3" name="Header Placeholder 2"/>
          <p:cNvSpPr>
            <a:spLocks noGrp="1"/>
          </p:cNvSpPr>
          <p:nvPr>
            <p:ph type="hdr" sz="quarter" idx="11"/>
          </p:nvPr>
        </p:nvSpPr>
        <p:spPr/>
        <p:txBody>
          <a:bodyPr/>
          <a:lstStyle/>
          <a:p>
            <a:r>
              <a:rPr lang="en-US" smtClean="0"/>
              <a:t>Wilderness Act of 1964</a:t>
            </a:r>
            <a:endParaRPr lang="en-US" dirty="0" smtClean="0"/>
          </a:p>
        </p:txBody>
      </p:sp>
    </p:spTree>
    <p:extLst>
      <p:ext uri="{BB962C8B-B14F-4D97-AF65-F5344CB8AC3E}">
        <p14:creationId xmlns:p14="http://schemas.microsoft.com/office/powerpoint/2010/main" val="6382618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7"/>
          <p:cNvSpPr>
            <a:spLocks noGrp="1" noChangeArrowheads="1"/>
          </p:cNvSpPr>
          <p:nvPr>
            <p:ph type="sldNum" sz="quarter" idx="5"/>
          </p:nvPr>
        </p:nvSpPr>
        <p:spPr/>
        <p:txBody>
          <a:bodyPr/>
          <a:lstStyle/>
          <a:p>
            <a:fld id="{AE9A81FC-4576-495A-8442-4F9F68ADB1B4}" type="slidenum">
              <a:rPr lang="en-US" smtClean="0"/>
              <a:pPr/>
              <a:t>26</a:t>
            </a:fld>
            <a:endParaRPr lang="en-US" dirty="0"/>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All of the prohibited uses can be exempted in one of 3 ways: [#] </a:t>
            </a:r>
            <a:r>
              <a:rPr lang="en-US" u="none" baseline="0" dirty="0"/>
              <a:t>1) special provision of the Wilderness Act, [#] 2) an existing private right, or [#] 3) another Federal law</a:t>
            </a:r>
            <a:r>
              <a:rPr lang="en-US" baseline="0" dirty="0"/>
              <a:t>.  [#] And there is a 4</a:t>
            </a:r>
            <a:r>
              <a:rPr lang="en-US" baseline="30000" dirty="0"/>
              <a:t>th</a:t>
            </a:r>
            <a:r>
              <a:rPr lang="en-US" baseline="0" dirty="0"/>
              <a:t> way by which </a:t>
            </a:r>
            <a:r>
              <a:rPr lang="en-US" u="sng" baseline="0" dirty="0"/>
              <a:t>most</a:t>
            </a:r>
            <a:r>
              <a:rPr lang="en-US" baseline="0" dirty="0"/>
              <a:t> (8/10) of the prohibited uses can be exempted…</a:t>
            </a:r>
            <a:endParaRPr lang="en-US" dirty="0"/>
          </a:p>
        </p:txBody>
      </p:sp>
      <p:sp>
        <p:nvSpPr>
          <p:cNvPr id="13" name="Header Placeholder 12"/>
          <p:cNvSpPr>
            <a:spLocks noGrp="1"/>
          </p:cNvSpPr>
          <p:nvPr>
            <p:ph type="hdr" sz="quarter" idx="11"/>
          </p:nvPr>
        </p:nvSpPr>
        <p:spPr/>
        <p:txBody>
          <a:bodyPr/>
          <a:lstStyle/>
          <a:p>
            <a:r>
              <a:rPr lang="en-US"/>
              <a:t>Wilderness Act of 1964</a:t>
            </a:r>
            <a:endParaRPr lang="en-US" dirty="0"/>
          </a:p>
        </p:txBody>
      </p:sp>
      <p:sp>
        <p:nvSpPr>
          <p:cNvPr id="4" name="Footer Placeholder 3"/>
          <p:cNvSpPr>
            <a:spLocks noGrp="1"/>
          </p:cNvSpPr>
          <p:nvPr>
            <p:ph type="ftr" sz="quarter" idx="12"/>
          </p:nvPr>
        </p:nvSpPr>
        <p:spPr/>
        <p:txBody>
          <a:bodyPr/>
          <a:lstStyle/>
          <a:p>
            <a:r>
              <a:rPr lang="en-US"/>
              <a:t>November 2015</a:t>
            </a:r>
            <a:endParaRPr lang="en-US" dirty="0"/>
          </a:p>
        </p:txBody>
      </p:sp>
    </p:spTree>
    <p:extLst>
      <p:ext uri="{BB962C8B-B14F-4D97-AF65-F5344CB8AC3E}">
        <p14:creationId xmlns:p14="http://schemas.microsoft.com/office/powerpoint/2010/main" val="3861576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7"/>
          <p:cNvSpPr>
            <a:spLocks noGrp="1" noChangeArrowheads="1"/>
          </p:cNvSpPr>
          <p:nvPr>
            <p:ph type="sldNum" sz="quarter" idx="5"/>
          </p:nvPr>
        </p:nvSpPr>
        <p:spPr/>
        <p:txBody>
          <a:bodyPr/>
          <a:lstStyle/>
          <a:p>
            <a:fld id="{AE9A81FC-4576-495A-8442-4F9F68ADB1B4}" type="slidenum">
              <a:rPr lang="en-US" smtClean="0"/>
              <a:pPr/>
              <a:t>27</a:t>
            </a:fld>
            <a:endParaRPr lang="en-US" dirty="0"/>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If it is </a:t>
            </a:r>
            <a:r>
              <a:rPr lang="en-US" i="1" baseline="0" dirty="0"/>
              <a:t>“necessary to meet the minimum requirements for the administration of the area for the purpose of this Act.”  </a:t>
            </a:r>
            <a:r>
              <a:rPr lang="en-US" i="0" baseline="0" dirty="0"/>
              <a:t>[#] This is the genesis of the “minimum requirements analysis</a:t>
            </a:r>
            <a:r>
              <a:rPr lang="en-US" i="0" baseline="0"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i="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But, all of the prohibited uses can be exempted by special provision of the Wilderness Act, an existing private right, or subsequent legislation.  These are the only ways permanent roads and commercial services, may be exempted.  [#]  The other 8 prohibited uses, the ones we deal with most often, can also be exempted if we can demonstrate that it is both necessary to the administration of the area as wilderness and the minimum activity.  This is where a “minimum requirements analysis” comes in, which we’ll talk much more about later during one of the breakout sessions.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13" name="Header Placeholder 12"/>
          <p:cNvSpPr>
            <a:spLocks noGrp="1"/>
          </p:cNvSpPr>
          <p:nvPr>
            <p:ph type="hdr" sz="quarter" idx="11"/>
          </p:nvPr>
        </p:nvSpPr>
        <p:spPr/>
        <p:txBody>
          <a:bodyPr/>
          <a:lstStyle/>
          <a:p>
            <a:r>
              <a:rPr lang="en-US"/>
              <a:t>Wilderness Act of 1964</a:t>
            </a:r>
            <a:endParaRPr lang="en-US" dirty="0"/>
          </a:p>
        </p:txBody>
      </p:sp>
      <p:sp>
        <p:nvSpPr>
          <p:cNvPr id="4" name="Footer Placeholder 3"/>
          <p:cNvSpPr>
            <a:spLocks noGrp="1"/>
          </p:cNvSpPr>
          <p:nvPr>
            <p:ph type="ftr" sz="quarter" idx="12"/>
          </p:nvPr>
        </p:nvSpPr>
        <p:spPr/>
        <p:txBody>
          <a:bodyPr/>
          <a:lstStyle/>
          <a:p>
            <a:r>
              <a:rPr lang="en-US"/>
              <a:t>November 2015</a:t>
            </a:r>
            <a:endParaRPr lang="en-US" dirty="0"/>
          </a:p>
        </p:txBody>
      </p:sp>
    </p:spTree>
    <p:extLst>
      <p:ext uri="{BB962C8B-B14F-4D97-AF65-F5344CB8AC3E}">
        <p14:creationId xmlns:p14="http://schemas.microsoft.com/office/powerpoint/2010/main" val="25239010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Wilderness Act of 1964</a:t>
            </a:r>
            <a:endParaRPr lang="en-US" dirty="0" smtClean="0"/>
          </a:p>
        </p:txBody>
      </p:sp>
      <p:sp>
        <p:nvSpPr>
          <p:cNvPr id="5" name="Footer Placeholder 4"/>
          <p:cNvSpPr>
            <a:spLocks noGrp="1"/>
          </p:cNvSpPr>
          <p:nvPr>
            <p:ph type="ftr" sz="quarter" idx="11"/>
          </p:nvPr>
        </p:nvSpPr>
        <p:spPr/>
        <p:txBody>
          <a:bodyPr/>
          <a:lstStyle/>
          <a:p>
            <a:r>
              <a:rPr lang="en-US" smtClean="0"/>
              <a:t>Regional Wilderness Stewardship Training</a:t>
            </a:r>
          </a:p>
          <a:p>
            <a:r>
              <a:rPr lang="en-US" smtClean="0"/>
              <a:t>November 2011</a:t>
            </a:r>
            <a:endParaRPr lang="en-US" dirty="0"/>
          </a:p>
        </p:txBody>
      </p:sp>
      <p:sp>
        <p:nvSpPr>
          <p:cNvPr id="6" name="Slide Number Placeholder 5"/>
          <p:cNvSpPr>
            <a:spLocks noGrp="1"/>
          </p:cNvSpPr>
          <p:nvPr>
            <p:ph type="sldNum" sz="quarter" idx="12"/>
          </p:nvPr>
        </p:nvSpPr>
        <p:spPr/>
        <p:txBody>
          <a:bodyPr/>
          <a:lstStyle/>
          <a:p>
            <a:fld id="{7E93CA09-B384-4323-8401-0203FB2C1898}" type="slidenum">
              <a:rPr lang="en-US" smtClean="0"/>
              <a:pPr/>
              <a:t>34</a:t>
            </a:fld>
            <a:endParaRPr lang="en-US"/>
          </a:p>
        </p:txBody>
      </p:sp>
    </p:spTree>
    <p:extLst>
      <p:ext uri="{BB962C8B-B14F-4D97-AF65-F5344CB8AC3E}">
        <p14:creationId xmlns:p14="http://schemas.microsoft.com/office/powerpoint/2010/main" val="9928762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Wilderness Act of 1964</a:t>
            </a:r>
            <a:endParaRPr lang="en-US" dirty="0" smtClean="0"/>
          </a:p>
        </p:txBody>
      </p:sp>
      <p:sp>
        <p:nvSpPr>
          <p:cNvPr id="5" name="Footer Placeholder 4"/>
          <p:cNvSpPr>
            <a:spLocks noGrp="1"/>
          </p:cNvSpPr>
          <p:nvPr>
            <p:ph type="ftr" sz="quarter" idx="11"/>
          </p:nvPr>
        </p:nvSpPr>
        <p:spPr/>
        <p:txBody>
          <a:bodyPr/>
          <a:lstStyle/>
          <a:p>
            <a:r>
              <a:rPr lang="en-US" smtClean="0"/>
              <a:t>Regional Wilderness Stewardship Training</a:t>
            </a:r>
          </a:p>
          <a:p>
            <a:r>
              <a:rPr lang="en-US" smtClean="0"/>
              <a:t>November 2011</a:t>
            </a:r>
            <a:endParaRPr lang="en-US" dirty="0"/>
          </a:p>
        </p:txBody>
      </p:sp>
      <p:sp>
        <p:nvSpPr>
          <p:cNvPr id="6" name="Slide Number Placeholder 5"/>
          <p:cNvSpPr>
            <a:spLocks noGrp="1"/>
          </p:cNvSpPr>
          <p:nvPr>
            <p:ph type="sldNum" sz="quarter" idx="12"/>
          </p:nvPr>
        </p:nvSpPr>
        <p:spPr/>
        <p:txBody>
          <a:bodyPr/>
          <a:lstStyle/>
          <a:p>
            <a:fld id="{7E93CA09-B384-4323-8401-0203FB2C1898}" type="slidenum">
              <a:rPr lang="en-US" smtClean="0"/>
              <a:pPr/>
              <a:t>35</a:t>
            </a:fld>
            <a:endParaRPr lang="en-US"/>
          </a:p>
        </p:txBody>
      </p:sp>
    </p:spTree>
    <p:extLst>
      <p:ext uri="{BB962C8B-B14F-4D97-AF65-F5344CB8AC3E}">
        <p14:creationId xmlns:p14="http://schemas.microsoft.com/office/powerpoint/2010/main" val="992876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7"/>
          <p:cNvSpPr>
            <a:spLocks noGrp="1" noChangeArrowheads="1"/>
          </p:cNvSpPr>
          <p:nvPr>
            <p:ph type="sldNum" sz="quarter" idx="5"/>
          </p:nvPr>
        </p:nvSpPr>
        <p:spPr/>
        <p:txBody>
          <a:bodyPr/>
          <a:lstStyle/>
          <a:p>
            <a:fld id="{AE9A81FC-4576-495A-8442-4F9F68ADB1B4}" type="slidenum">
              <a:rPr lang="en-US" smtClean="0"/>
              <a:pPr/>
              <a:t>3</a:t>
            </a:fld>
            <a:endParaRPr lang="en-US" dirty="0"/>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pPr eaLnBrk="1" hangingPunct="1"/>
            <a:r>
              <a:rPr lang="en-US" dirty="0"/>
              <a:t>You are all familiar with American history,</a:t>
            </a:r>
            <a:r>
              <a:rPr lang="en-US" baseline="0" dirty="0"/>
              <a:t> but let’s set the stage for the wilderness movement</a:t>
            </a:r>
            <a:r>
              <a:rPr lang="en-US" dirty="0"/>
              <a:t>.  In the 19</a:t>
            </a:r>
            <a:r>
              <a:rPr lang="en-US" baseline="30000" dirty="0"/>
              <a:t>th</a:t>
            </a:r>
            <a:r>
              <a:rPr lang="en-US" dirty="0"/>
              <a:t> century, we entered </a:t>
            </a:r>
            <a:r>
              <a:rPr lang="en-US" u="none" dirty="0"/>
              <a:t>the era of </a:t>
            </a:r>
            <a:r>
              <a:rPr lang="en-US" i="0" u="none" dirty="0"/>
              <a:t>manifest destiny </a:t>
            </a:r>
            <a:r>
              <a:rPr lang="en-US" u="none" dirty="0"/>
              <a:t>which </a:t>
            </a:r>
            <a:r>
              <a:rPr lang="en-US" dirty="0"/>
              <a:t>held that the US was pre-ordained to expand from the Atlantic to the Pacific.</a:t>
            </a:r>
            <a:r>
              <a:rPr lang="en-US" baseline="0" dirty="0"/>
              <a:t>  </a:t>
            </a:r>
            <a:r>
              <a:rPr lang="en-US" dirty="0"/>
              <a:t>[#]</a:t>
            </a:r>
            <a:r>
              <a:rPr lang="en-US" baseline="0" dirty="0"/>
              <a:t> </a:t>
            </a:r>
            <a:r>
              <a:rPr lang="en-US" b="0" dirty="0"/>
              <a:t>The map didn’t look like this for long!</a:t>
            </a:r>
          </a:p>
          <a:p>
            <a:endParaRPr lang="en-US" dirty="0"/>
          </a:p>
        </p:txBody>
      </p:sp>
      <p:sp>
        <p:nvSpPr>
          <p:cNvPr id="13" name="Header Placeholder 12"/>
          <p:cNvSpPr>
            <a:spLocks noGrp="1"/>
          </p:cNvSpPr>
          <p:nvPr>
            <p:ph type="hdr" sz="quarter" idx="11"/>
          </p:nvPr>
        </p:nvSpPr>
        <p:spPr/>
        <p:txBody>
          <a:bodyPr/>
          <a:lstStyle/>
          <a:p>
            <a:r>
              <a:rPr lang="en-US"/>
              <a:t>Wilderness Act of 1964</a:t>
            </a:r>
            <a:endParaRPr lang="en-US" dirty="0"/>
          </a:p>
        </p:txBody>
      </p:sp>
      <p:sp>
        <p:nvSpPr>
          <p:cNvPr id="4" name="Footer Placeholder 3"/>
          <p:cNvSpPr>
            <a:spLocks noGrp="1"/>
          </p:cNvSpPr>
          <p:nvPr>
            <p:ph type="ftr" sz="quarter" idx="12"/>
          </p:nvPr>
        </p:nvSpPr>
        <p:spPr/>
        <p:txBody>
          <a:bodyPr/>
          <a:lstStyle/>
          <a:p>
            <a:r>
              <a:rPr lang="en-US"/>
              <a:t>November 2015</a:t>
            </a:r>
            <a:endParaRPr lang="en-US" dirty="0"/>
          </a:p>
        </p:txBody>
      </p:sp>
    </p:spTree>
    <p:extLst>
      <p:ext uri="{BB962C8B-B14F-4D97-AF65-F5344CB8AC3E}">
        <p14:creationId xmlns:p14="http://schemas.microsoft.com/office/powerpoint/2010/main" val="12400229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Wilderness Act of 1964</a:t>
            </a:r>
            <a:endParaRPr lang="en-US" dirty="0" smtClean="0"/>
          </a:p>
        </p:txBody>
      </p:sp>
      <p:sp>
        <p:nvSpPr>
          <p:cNvPr id="5" name="Footer Placeholder 4"/>
          <p:cNvSpPr>
            <a:spLocks noGrp="1"/>
          </p:cNvSpPr>
          <p:nvPr>
            <p:ph type="ftr" sz="quarter" idx="11"/>
          </p:nvPr>
        </p:nvSpPr>
        <p:spPr/>
        <p:txBody>
          <a:bodyPr/>
          <a:lstStyle/>
          <a:p>
            <a:r>
              <a:rPr lang="en-US" smtClean="0"/>
              <a:t>Regional Wilderness Stewardship Training</a:t>
            </a:r>
          </a:p>
          <a:p>
            <a:r>
              <a:rPr lang="en-US" smtClean="0"/>
              <a:t>November 2011</a:t>
            </a:r>
            <a:endParaRPr lang="en-US" dirty="0"/>
          </a:p>
        </p:txBody>
      </p:sp>
      <p:sp>
        <p:nvSpPr>
          <p:cNvPr id="6" name="Slide Number Placeholder 5"/>
          <p:cNvSpPr>
            <a:spLocks noGrp="1"/>
          </p:cNvSpPr>
          <p:nvPr>
            <p:ph type="sldNum" sz="quarter" idx="12"/>
          </p:nvPr>
        </p:nvSpPr>
        <p:spPr/>
        <p:txBody>
          <a:bodyPr/>
          <a:lstStyle/>
          <a:p>
            <a:fld id="{7E93CA09-B384-4323-8401-0203FB2C1898}" type="slidenum">
              <a:rPr lang="en-US" smtClean="0"/>
              <a:pPr/>
              <a:t>36</a:t>
            </a:fld>
            <a:endParaRPr lang="en-US"/>
          </a:p>
        </p:txBody>
      </p:sp>
    </p:spTree>
    <p:extLst>
      <p:ext uri="{BB962C8B-B14F-4D97-AF65-F5344CB8AC3E}">
        <p14:creationId xmlns:p14="http://schemas.microsoft.com/office/powerpoint/2010/main" val="9928762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Wilderness Act of 1964</a:t>
            </a:r>
            <a:endParaRPr lang="en-US" dirty="0" smtClean="0"/>
          </a:p>
        </p:txBody>
      </p:sp>
      <p:sp>
        <p:nvSpPr>
          <p:cNvPr id="5" name="Footer Placeholder 4"/>
          <p:cNvSpPr>
            <a:spLocks noGrp="1"/>
          </p:cNvSpPr>
          <p:nvPr>
            <p:ph type="ftr" sz="quarter" idx="11"/>
          </p:nvPr>
        </p:nvSpPr>
        <p:spPr/>
        <p:txBody>
          <a:bodyPr/>
          <a:lstStyle/>
          <a:p>
            <a:r>
              <a:rPr lang="en-US" smtClean="0"/>
              <a:t>Regional Wilderness Stewardship Training</a:t>
            </a:r>
          </a:p>
          <a:p>
            <a:r>
              <a:rPr lang="en-US" smtClean="0"/>
              <a:t>November 2011</a:t>
            </a:r>
            <a:endParaRPr lang="en-US" dirty="0"/>
          </a:p>
        </p:txBody>
      </p:sp>
      <p:sp>
        <p:nvSpPr>
          <p:cNvPr id="6" name="Slide Number Placeholder 5"/>
          <p:cNvSpPr>
            <a:spLocks noGrp="1"/>
          </p:cNvSpPr>
          <p:nvPr>
            <p:ph type="sldNum" sz="quarter" idx="12"/>
          </p:nvPr>
        </p:nvSpPr>
        <p:spPr/>
        <p:txBody>
          <a:bodyPr/>
          <a:lstStyle/>
          <a:p>
            <a:fld id="{7E93CA09-B384-4323-8401-0203FB2C1898}" type="slidenum">
              <a:rPr lang="en-US" smtClean="0"/>
              <a:pPr/>
              <a:t>37</a:t>
            </a:fld>
            <a:endParaRPr lang="en-US"/>
          </a:p>
        </p:txBody>
      </p:sp>
    </p:spTree>
    <p:extLst>
      <p:ext uri="{BB962C8B-B14F-4D97-AF65-F5344CB8AC3E}">
        <p14:creationId xmlns:p14="http://schemas.microsoft.com/office/powerpoint/2010/main" val="9928762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Wilderness Act of 1964</a:t>
            </a:r>
            <a:endParaRPr lang="en-US" dirty="0" smtClean="0"/>
          </a:p>
        </p:txBody>
      </p:sp>
      <p:sp>
        <p:nvSpPr>
          <p:cNvPr id="5" name="Footer Placeholder 4"/>
          <p:cNvSpPr>
            <a:spLocks noGrp="1"/>
          </p:cNvSpPr>
          <p:nvPr>
            <p:ph type="ftr" sz="quarter" idx="11"/>
          </p:nvPr>
        </p:nvSpPr>
        <p:spPr/>
        <p:txBody>
          <a:bodyPr/>
          <a:lstStyle/>
          <a:p>
            <a:r>
              <a:rPr lang="en-US" smtClean="0"/>
              <a:t>Regional Wilderness Stewardship Training</a:t>
            </a:r>
          </a:p>
          <a:p>
            <a:r>
              <a:rPr lang="en-US" smtClean="0"/>
              <a:t>November 2011</a:t>
            </a:r>
            <a:endParaRPr lang="en-US" dirty="0"/>
          </a:p>
        </p:txBody>
      </p:sp>
      <p:sp>
        <p:nvSpPr>
          <p:cNvPr id="6" name="Slide Number Placeholder 5"/>
          <p:cNvSpPr>
            <a:spLocks noGrp="1"/>
          </p:cNvSpPr>
          <p:nvPr>
            <p:ph type="sldNum" sz="quarter" idx="12"/>
          </p:nvPr>
        </p:nvSpPr>
        <p:spPr/>
        <p:txBody>
          <a:bodyPr/>
          <a:lstStyle/>
          <a:p>
            <a:fld id="{7E93CA09-B384-4323-8401-0203FB2C1898}" type="slidenum">
              <a:rPr lang="en-US" smtClean="0"/>
              <a:pPr/>
              <a:t>41</a:t>
            </a:fld>
            <a:endParaRPr lang="en-US"/>
          </a:p>
        </p:txBody>
      </p:sp>
    </p:spTree>
    <p:extLst>
      <p:ext uri="{BB962C8B-B14F-4D97-AF65-F5344CB8AC3E}">
        <p14:creationId xmlns:p14="http://schemas.microsoft.com/office/powerpoint/2010/main" val="3368598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7"/>
          <p:cNvSpPr>
            <a:spLocks noGrp="1" noChangeArrowheads="1"/>
          </p:cNvSpPr>
          <p:nvPr>
            <p:ph type="sldNum" sz="quarter" idx="5"/>
          </p:nvPr>
        </p:nvSpPr>
        <p:spPr/>
        <p:txBody>
          <a:bodyPr/>
          <a:lstStyle/>
          <a:p>
            <a:fld id="{AE9A81FC-4576-495A-8442-4F9F68ADB1B4}" type="slidenum">
              <a:rPr lang="en-US" smtClean="0"/>
              <a:pPr/>
              <a:t>4</a:t>
            </a:fld>
            <a:endParaRPr lang="en-US" dirty="0"/>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pPr eaLnBrk="1" hangingPunct="1"/>
            <a:r>
              <a:rPr lang="en-US" dirty="0"/>
              <a:t>In</a:t>
            </a:r>
            <a:r>
              <a:rPr lang="en-US" baseline="0" dirty="0"/>
              <a:t> the early 20</a:t>
            </a:r>
            <a:r>
              <a:rPr lang="en-US" baseline="30000" dirty="0"/>
              <a:t>th</a:t>
            </a:r>
            <a:r>
              <a:rPr lang="en-US" baseline="0" dirty="0"/>
              <a:t> Century, </a:t>
            </a:r>
            <a:r>
              <a:rPr lang="en-US" u="none" baseline="0" dirty="0"/>
              <a:t>r</a:t>
            </a:r>
            <a:r>
              <a:rPr lang="en-US" u="none" dirty="0"/>
              <a:t>apid settlement, industrialization, and the advent of the automobile, were consuming natural resources and the land itself at an astonishing rate.  This was the beginning of the end for our wild lands, and it also marked the beginning of the movement to save them</a:t>
            </a:r>
            <a:r>
              <a:rPr lang="en-US" dirty="0"/>
              <a:t>.</a:t>
            </a:r>
            <a:r>
              <a:rPr lang="en-US" baseline="0" dirty="0"/>
              <a:t>  The advent of the </a:t>
            </a:r>
            <a:r>
              <a:rPr lang="en-US" dirty="0"/>
              <a:t>automobile, in particular, was a major impetus for the wilderness movement.</a:t>
            </a:r>
            <a:endParaRPr lang="en-US" baseline="0" dirty="0"/>
          </a:p>
          <a:p>
            <a:pPr eaLnBrk="1" hangingPunct="1"/>
            <a:endParaRPr lang="en-US" baseline="0" dirty="0"/>
          </a:p>
          <a:p>
            <a:pPr eaLnBrk="1" hangingPunct="1"/>
            <a:r>
              <a:rPr lang="en-US" baseline="0" dirty="0"/>
              <a:t>[REFERENCE: </a:t>
            </a:r>
            <a:r>
              <a:rPr lang="en-US" i="1" dirty="0"/>
              <a:t>Driven Wild</a:t>
            </a:r>
            <a:r>
              <a:rPr lang="en-US" i="0" baseline="0" dirty="0"/>
              <a:t> by </a:t>
            </a:r>
            <a:r>
              <a:rPr lang="en-US" dirty="0"/>
              <a:t>Paul Sutter.]</a:t>
            </a:r>
          </a:p>
          <a:p>
            <a:endParaRPr lang="en-US" dirty="0"/>
          </a:p>
        </p:txBody>
      </p:sp>
      <p:sp>
        <p:nvSpPr>
          <p:cNvPr id="13" name="Header Placeholder 12"/>
          <p:cNvSpPr>
            <a:spLocks noGrp="1"/>
          </p:cNvSpPr>
          <p:nvPr>
            <p:ph type="hdr" sz="quarter" idx="11"/>
          </p:nvPr>
        </p:nvSpPr>
        <p:spPr/>
        <p:txBody>
          <a:bodyPr/>
          <a:lstStyle/>
          <a:p>
            <a:r>
              <a:rPr lang="en-US"/>
              <a:t>Wilderness Act of 1964</a:t>
            </a:r>
            <a:endParaRPr lang="en-US" dirty="0"/>
          </a:p>
        </p:txBody>
      </p:sp>
      <p:sp>
        <p:nvSpPr>
          <p:cNvPr id="4" name="Footer Placeholder 3"/>
          <p:cNvSpPr>
            <a:spLocks noGrp="1"/>
          </p:cNvSpPr>
          <p:nvPr>
            <p:ph type="ftr" sz="quarter" idx="12"/>
          </p:nvPr>
        </p:nvSpPr>
        <p:spPr/>
        <p:txBody>
          <a:bodyPr/>
          <a:lstStyle/>
          <a:p>
            <a:r>
              <a:rPr lang="en-US"/>
              <a:t>November 2015</a:t>
            </a:r>
            <a:endParaRPr lang="en-US" dirty="0"/>
          </a:p>
        </p:txBody>
      </p:sp>
    </p:spTree>
    <p:extLst>
      <p:ext uri="{BB962C8B-B14F-4D97-AF65-F5344CB8AC3E}">
        <p14:creationId xmlns:p14="http://schemas.microsoft.com/office/powerpoint/2010/main" val="2999412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7"/>
          <p:cNvSpPr>
            <a:spLocks noGrp="1" noChangeArrowheads="1"/>
          </p:cNvSpPr>
          <p:nvPr>
            <p:ph type="sldNum" sz="quarter" idx="5"/>
          </p:nvPr>
        </p:nvSpPr>
        <p:spPr/>
        <p:txBody>
          <a:bodyPr/>
          <a:lstStyle/>
          <a:p>
            <a:fld id="{AE9A81FC-4576-495A-8442-4F9F68ADB1B4}" type="slidenum">
              <a:rPr lang="en-US" smtClean="0"/>
              <a:pPr/>
              <a:t>5</a:t>
            </a:fld>
            <a:endParaRPr lang="en-US" dirty="0"/>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By the 1950s,</a:t>
            </a:r>
            <a:r>
              <a:rPr lang="en-US" baseline="0" dirty="0"/>
              <a:t> public lands were </a:t>
            </a:r>
            <a:r>
              <a:rPr lang="en-US" dirty="0"/>
              <a:t>primarily seen</a:t>
            </a:r>
            <a:r>
              <a:rPr lang="en-US" baseline="0" dirty="0"/>
              <a:t> as </a:t>
            </a:r>
            <a:r>
              <a:rPr lang="en-US" u="none" baseline="0" dirty="0"/>
              <a:t>a source of </a:t>
            </a:r>
            <a:r>
              <a:rPr lang="en-US" u="none" dirty="0"/>
              <a:t>natural resources:</a:t>
            </a:r>
            <a:r>
              <a:rPr lang="en-US" u="none" baseline="0" dirty="0"/>
              <a:t> </a:t>
            </a:r>
            <a:r>
              <a:rPr lang="en-US" u="none" dirty="0"/>
              <a:t>lumber, minerals, water, and</a:t>
            </a:r>
            <a:r>
              <a:rPr lang="en-US" u="none" baseline="0" dirty="0"/>
              <a:t> power</a:t>
            </a:r>
            <a:r>
              <a:rPr lang="en-US" u="none" dirty="0"/>
              <a:t>,</a:t>
            </a:r>
            <a:r>
              <a:rPr lang="en-US" u="none" baseline="0" dirty="0"/>
              <a:t> fueling the juggernaut.  </a:t>
            </a:r>
            <a:r>
              <a:rPr lang="en-US" u="none" dirty="0"/>
              <a:t>Within just 100 years, we had altered the landscape in ways never thought possible by early generations of Americans, and m</a:t>
            </a:r>
            <a:r>
              <a:rPr lang="en-US" u="none" baseline="0" dirty="0"/>
              <a:t>any people began to fear for our remaining wildlands.  Galvanized by catastrophic losses of precious places, declining environmental quality, and growing interest in preserving something of our natural heritage, the </a:t>
            </a:r>
            <a:r>
              <a:rPr lang="en-US" b="0" u="none" baseline="0" dirty="0"/>
              <a:t>wilderness movement went mainstream.</a:t>
            </a:r>
            <a:endParaRPr lang="en-US" b="0" u="none" dirty="0"/>
          </a:p>
          <a:p>
            <a:endParaRPr lang="en-US" dirty="0"/>
          </a:p>
        </p:txBody>
      </p:sp>
      <p:sp>
        <p:nvSpPr>
          <p:cNvPr id="13" name="Header Placeholder 12"/>
          <p:cNvSpPr>
            <a:spLocks noGrp="1"/>
          </p:cNvSpPr>
          <p:nvPr>
            <p:ph type="hdr" sz="quarter" idx="11"/>
          </p:nvPr>
        </p:nvSpPr>
        <p:spPr/>
        <p:txBody>
          <a:bodyPr/>
          <a:lstStyle/>
          <a:p>
            <a:r>
              <a:rPr lang="en-US"/>
              <a:t>Wilderness Act of 1964</a:t>
            </a:r>
            <a:endParaRPr lang="en-US" dirty="0"/>
          </a:p>
        </p:txBody>
      </p:sp>
      <p:sp>
        <p:nvSpPr>
          <p:cNvPr id="4" name="Footer Placeholder 3"/>
          <p:cNvSpPr>
            <a:spLocks noGrp="1"/>
          </p:cNvSpPr>
          <p:nvPr>
            <p:ph type="ftr" sz="quarter" idx="12"/>
          </p:nvPr>
        </p:nvSpPr>
        <p:spPr/>
        <p:txBody>
          <a:bodyPr/>
          <a:lstStyle/>
          <a:p>
            <a:r>
              <a:rPr lang="en-US"/>
              <a:t>November 2015</a:t>
            </a:r>
            <a:endParaRPr lang="en-US" dirty="0"/>
          </a:p>
        </p:txBody>
      </p:sp>
    </p:spTree>
    <p:extLst>
      <p:ext uri="{BB962C8B-B14F-4D97-AF65-F5344CB8AC3E}">
        <p14:creationId xmlns:p14="http://schemas.microsoft.com/office/powerpoint/2010/main" val="3004757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7"/>
          <p:cNvSpPr>
            <a:spLocks noGrp="1" noChangeArrowheads="1"/>
          </p:cNvSpPr>
          <p:nvPr>
            <p:ph type="sldNum" sz="quarter" idx="5"/>
          </p:nvPr>
        </p:nvSpPr>
        <p:spPr/>
        <p:txBody>
          <a:bodyPr/>
          <a:lstStyle/>
          <a:p>
            <a:fld id="{AE9A81FC-4576-495A-8442-4F9F68ADB1B4}" type="slidenum">
              <a:rPr lang="en-US" smtClean="0"/>
              <a:pPr/>
              <a:t>6</a:t>
            </a:fld>
            <a:endParaRPr lang="en-US" dirty="0"/>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pPr eaLnBrk="1" hangingPunct="1"/>
            <a:r>
              <a:rPr lang="en-US" dirty="0"/>
              <a:t>All movements give rise to </a:t>
            </a:r>
            <a:r>
              <a:rPr lang="en-US" dirty="0" err="1"/>
              <a:t>heros</a:t>
            </a:r>
            <a:r>
              <a:rPr lang="en-US" dirty="0"/>
              <a:t>,</a:t>
            </a:r>
            <a:r>
              <a:rPr lang="en-US" baseline="0" dirty="0"/>
              <a:t> and Arthur </a:t>
            </a:r>
            <a:r>
              <a:rPr lang="en-US" baseline="0" dirty="0" err="1"/>
              <a:t>Carhart</a:t>
            </a:r>
            <a:r>
              <a:rPr lang="en-US" baseline="0" dirty="0"/>
              <a:t> was the first (often unsung) hero of in the wilderness movement.</a:t>
            </a:r>
          </a:p>
          <a:p>
            <a:pPr eaLnBrk="1" hangingPunct="1"/>
            <a:endParaRPr lang="en-US" baseline="0" dirty="0"/>
          </a:p>
          <a:p>
            <a:pPr eaLnBrk="1" hangingPunct="1"/>
            <a:r>
              <a:rPr lang="en-US" baseline="0" dirty="0"/>
              <a:t>Arthur </a:t>
            </a:r>
            <a:r>
              <a:rPr lang="en-US" baseline="0" dirty="0" err="1"/>
              <a:t>Carhart</a:t>
            </a:r>
            <a:r>
              <a:rPr lang="en-US" baseline="0" dirty="0"/>
              <a:t> (1892-1978), our namesake, was </a:t>
            </a:r>
            <a:r>
              <a:rPr lang="en-US" u="none" baseline="0" dirty="0"/>
              <a:t>the first to formally propose land management for purposes other than development.  </a:t>
            </a:r>
            <a:r>
              <a:rPr lang="en-US" u="none" baseline="0" dirty="0" err="1"/>
              <a:t>Carhart</a:t>
            </a:r>
            <a:r>
              <a:rPr lang="en-US" u="none" baseline="0" dirty="0"/>
              <a:t> was the first Landscape Architect (Recreation Engineer) in the Forest Service.  In 1920, he was sent to Trappers Lake, CO, on the White River National Forest to survey for roads and summer home tracts.  Upon completion of his survey, he recommended the area remain undeveloped.  He wrote a memo about this </a:t>
            </a:r>
            <a:r>
              <a:rPr lang="en-US" baseline="0" dirty="0"/>
              <a:t>to Assistant District Forester Aldo Leopold, which was the first federal document to suggest the concept of wilderness.</a:t>
            </a:r>
            <a:r>
              <a:rPr lang="en-US" sz="1200" baseline="0" dirty="0"/>
              <a:t>  Most of the area was eventually included in the Flattops Wilderness.  In 1921, </a:t>
            </a:r>
            <a:r>
              <a:rPr lang="en-US" sz="1200" baseline="0" dirty="0" err="1"/>
              <a:t>Carhart</a:t>
            </a:r>
            <a:r>
              <a:rPr lang="en-US" sz="1200" baseline="0" dirty="0"/>
              <a:t> made a similar recommendation for much of the area known as the Boundary Waters Canoe Area Wilderness.</a:t>
            </a:r>
            <a:endParaRPr lang="en-US" dirty="0"/>
          </a:p>
        </p:txBody>
      </p:sp>
      <p:sp>
        <p:nvSpPr>
          <p:cNvPr id="13" name="Header Placeholder 12"/>
          <p:cNvSpPr>
            <a:spLocks noGrp="1"/>
          </p:cNvSpPr>
          <p:nvPr>
            <p:ph type="hdr" sz="quarter" idx="11"/>
          </p:nvPr>
        </p:nvSpPr>
        <p:spPr/>
        <p:txBody>
          <a:bodyPr/>
          <a:lstStyle/>
          <a:p>
            <a:r>
              <a:rPr lang="en-US"/>
              <a:t>Wilderness Act of 1964</a:t>
            </a:r>
            <a:endParaRPr lang="en-US" dirty="0"/>
          </a:p>
        </p:txBody>
      </p:sp>
      <p:sp>
        <p:nvSpPr>
          <p:cNvPr id="4" name="Footer Placeholder 3"/>
          <p:cNvSpPr>
            <a:spLocks noGrp="1"/>
          </p:cNvSpPr>
          <p:nvPr>
            <p:ph type="ftr" sz="quarter" idx="12"/>
          </p:nvPr>
        </p:nvSpPr>
        <p:spPr/>
        <p:txBody>
          <a:bodyPr/>
          <a:lstStyle/>
          <a:p>
            <a:r>
              <a:rPr lang="en-US"/>
              <a:t>November 2015</a:t>
            </a:r>
            <a:endParaRPr lang="en-US" dirty="0"/>
          </a:p>
        </p:txBody>
      </p:sp>
    </p:spTree>
    <p:extLst>
      <p:ext uri="{BB962C8B-B14F-4D97-AF65-F5344CB8AC3E}">
        <p14:creationId xmlns:p14="http://schemas.microsoft.com/office/powerpoint/2010/main" val="702444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7"/>
          <p:cNvSpPr>
            <a:spLocks noGrp="1" noChangeArrowheads="1"/>
          </p:cNvSpPr>
          <p:nvPr>
            <p:ph type="sldNum" sz="quarter" idx="5"/>
          </p:nvPr>
        </p:nvSpPr>
        <p:spPr/>
        <p:txBody>
          <a:bodyPr/>
          <a:lstStyle/>
          <a:p>
            <a:fld id="{AE9A81FC-4576-495A-8442-4F9F68ADB1B4}" type="slidenum">
              <a:rPr lang="en-US" smtClean="0"/>
              <a:pPr/>
              <a:t>7</a:t>
            </a:fld>
            <a:endParaRPr lang="en-US" dirty="0"/>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pPr eaLnBrk="1" hangingPunct="1"/>
            <a:r>
              <a:rPr lang="en-US" sz="1200" dirty="0" err="1"/>
              <a:t>Carhart</a:t>
            </a:r>
            <a:r>
              <a:rPr lang="en-US" sz="1200" dirty="0"/>
              <a:t> was soon joined by other courageous visionaries</a:t>
            </a:r>
            <a:r>
              <a:rPr lang="en-US" sz="1200" baseline="0" dirty="0"/>
              <a:t> in the fight for permanent protection for our remaining wild lands under the banner of the Wilderness Society (1935).</a:t>
            </a:r>
            <a:endParaRPr lang="en-US" sz="1200" dirty="0"/>
          </a:p>
          <a:p>
            <a:pPr eaLnBrk="1" hangingPunct="1"/>
            <a:endParaRPr lang="en-US" sz="120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u="none" dirty="0"/>
              <a:t>Aldo Leopold </a:t>
            </a:r>
            <a:r>
              <a:rPr lang="en-US" sz="1200" dirty="0"/>
              <a:t>(1887-1948) was an author, scientist, ecologist, forester, and environmentalist.  He might have been the first “ecologist,”</a:t>
            </a:r>
            <a:r>
              <a:rPr lang="en-US" sz="1200" baseline="0" dirty="0"/>
              <a:t> before we really understood ecology, and </a:t>
            </a:r>
            <a:r>
              <a:rPr lang="en-US" sz="1200" u="none" baseline="0" dirty="0"/>
              <a:t>he </a:t>
            </a:r>
            <a:r>
              <a:rPr lang="en-US" sz="1200" u="none" dirty="0"/>
              <a:t>founded the science of wildlife biology.</a:t>
            </a:r>
            <a:r>
              <a:rPr lang="en-US" sz="1200" u="none" baseline="0" dirty="0"/>
              <a:t>  But h</a:t>
            </a:r>
            <a:r>
              <a:rPr lang="en-US" sz="1200" u="none" dirty="0"/>
              <a:t>e is best known for his seminal book </a:t>
            </a:r>
            <a:r>
              <a:rPr lang="en-US" sz="1200" i="1" u="none" dirty="0"/>
              <a:t>A Sand County Almanac, </a:t>
            </a:r>
            <a:r>
              <a:rPr lang="en-US" sz="1200" i="0" u="none" dirty="0"/>
              <a:t>which introduced the “</a:t>
            </a:r>
            <a:r>
              <a:rPr lang="en-US" sz="1200" i="0" u="none" baseline="0" dirty="0"/>
              <a:t>land ethic</a:t>
            </a:r>
            <a:r>
              <a:rPr lang="en-US" sz="1200" i="0" u="none" dirty="0"/>
              <a:t>.”  </a:t>
            </a:r>
            <a:r>
              <a:rPr lang="en-US" sz="1200" i="0" u="none" baseline="0" dirty="0"/>
              <a:t>Published after his death in 1948, this book has become required reading for most college ecology courses.  </a:t>
            </a:r>
            <a:r>
              <a:rPr lang="en-US" sz="1200" i="0" u="none" dirty="0"/>
              <a:t>As a</a:t>
            </a:r>
            <a:r>
              <a:rPr lang="en-US" sz="1200" u="none" dirty="0"/>
              <a:t>n Assistant District Forester in NM in 1922, Leopold recommended the headwaters of the Gila River be preserved in its natural condition,</a:t>
            </a:r>
            <a:r>
              <a:rPr lang="en-US" sz="1200" u="none" baseline="0" dirty="0"/>
              <a:t> and, i</a:t>
            </a:r>
            <a:r>
              <a:rPr lang="en-US" sz="1200" u="none" dirty="0"/>
              <a:t>n 1924, the area was administratively set aside as the first wilderness reserve in the world, </a:t>
            </a:r>
            <a:r>
              <a:rPr lang="en-US" sz="1200" u="none" baseline="0" dirty="0"/>
              <a:t>later designated as </a:t>
            </a:r>
            <a:r>
              <a:rPr lang="en-US" sz="1200" u="none" dirty="0"/>
              <a:t>the Gila Wilderness.  Leopold</a:t>
            </a:r>
            <a:r>
              <a:rPr lang="en-US" sz="1200" u="none" baseline="0" dirty="0"/>
              <a:t> co-founded the Wilderness Society.</a:t>
            </a:r>
          </a:p>
          <a:p>
            <a:pPr eaLnBrk="1" hangingPunct="1"/>
            <a:endParaRPr lang="en-US" sz="120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dirty="0"/>
              <a:t>Bob Marshall</a:t>
            </a:r>
            <a:r>
              <a:rPr lang="en-US" sz="1200" b="1" baseline="0" dirty="0"/>
              <a:t> </a:t>
            </a:r>
            <a:r>
              <a:rPr lang="en-US" sz="1200" baseline="0" dirty="0"/>
              <a:t>(1901-1939) was a </a:t>
            </a:r>
            <a:r>
              <a:rPr lang="en-US" sz="1200" dirty="0"/>
              <a:t>wealthy philanthropist, forester, writer,</a:t>
            </a:r>
            <a:r>
              <a:rPr lang="en-US" sz="1200" baseline="0" dirty="0"/>
              <a:t> </a:t>
            </a:r>
            <a:r>
              <a:rPr lang="en-US" sz="1200" dirty="0"/>
              <a:t>and wilderness activist (and a lunatic).</a:t>
            </a:r>
            <a:r>
              <a:rPr lang="en-US" sz="1200" baseline="0" dirty="0"/>
              <a:t>  He was best known for his </a:t>
            </a:r>
            <a:r>
              <a:rPr lang="en-US" sz="1200" u="none" baseline="0" dirty="0"/>
              <a:t>superhuman ability to hike very long distances in a single day (40 miles or more) and was one of the first to explore the Brooks Range in AK.  He later co-founded (and financed) the Wilderness Society.  As the first Director of Lands and Recreation i</a:t>
            </a:r>
            <a:r>
              <a:rPr lang="en-US" sz="1200" baseline="0" dirty="0"/>
              <a:t>n the Forest Service, Marshall wrote the U-Regulations, the first real protections for wilderness lands, 25 years before the Wilderness Act.</a:t>
            </a:r>
            <a:endParaRPr lang="en-US" sz="1200" dirty="0"/>
          </a:p>
          <a:p>
            <a:pPr eaLnBrk="1" hangingPunct="1"/>
            <a:endParaRPr lang="en-US" sz="120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t>Howard Zahniser </a:t>
            </a:r>
            <a:r>
              <a:rPr lang="en-US" sz="1200" dirty="0"/>
              <a:t>(1906</a:t>
            </a:r>
            <a:r>
              <a:rPr lang="en-US" sz="1200" baseline="0" dirty="0"/>
              <a:t>-</a:t>
            </a:r>
            <a:r>
              <a:rPr lang="en-US" sz="1200" dirty="0"/>
              <a:t>1964) was a career civil servant</a:t>
            </a:r>
            <a:r>
              <a:rPr lang="en-US" sz="1200" baseline="0" dirty="0"/>
              <a:t> (Bureau of Biological Survey, which later became FWS) from humble roots, </a:t>
            </a:r>
            <a:r>
              <a:rPr lang="en-US" sz="1200" dirty="0"/>
              <a:t>a</a:t>
            </a:r>
            <a:r>
              <a:rPr lang="en-US" sz="1200" baseline="0" dirty="0"/>
              <a:t> </a:t>
            </a:r>
            <a:r>
              <a:rPr lang="en-US" sz="1200" u="none" baseline="0" dirty="0"/>
              <a:t>dogged </a:t>
            </a:r>
            <a:r>
              <a:rPr lang="en-US" sz="1200" u="none" dirty="0"/>
              <a:t>activist, and a talented bureaucrat.</a:t>
            </a:r>
            <a:r>
              <a:rPr lang="en-US" sz="1200" u="none" baseline="0" dirty="0"/>
              <a:t>  Zahniser is most </a:t>
            </a:r>
            <a:r>
              <a:rPr lang="en-US" sz="1200" u="none" dirty="0"/>
              <a:t>noted for being the primary author of the Wilderness Act of 1964.  He quit his</a:t>
            </a:r>
            <a:r>
              <a:rPr lang="en-US" sz="1200" u="none" baseline="0" dirty="0"/>
              <a:t> government job to become one of the </a:t>
            </a:r>
            <a:r>
              <a:rPr lang="en-US" sz="1200" u="none" dirty="0"/>
              <a:t>early leaders of the Wilderness Society, and he played a pivotal role in the victory </a:t>
            </a:r>
            <a:r>
              <a:rPr lang="en-US" sz="1200" dirty="0"/>
              <a:t>against the Echo Park Dam in the 1950s.</a:t>
            </a:r>
            <a:r>
              <a:rPr lang="en-US" sz="1200" baseline="0" dirty="0"/>
              <a:t>  </a:t>
            </a:r>
            <a:r>
              <a:rPr lang="en-US" sz="1200" dirty="0"/>
              <a:t>Zahniser</a:t>
            </a:r>
            <a:r>
              <a:rPr lang="en-US" sz="1200" baseline="0" dirty="0"/>
              <a:t> was hopelessly dedicated to the preservation of the beloved wildlands that he rarely got to visit.</a:t>
            </a:r>
            <a:endParaRPr lang="en-US" sz="1200" dirty="0"/>
          </a:p>
          <a:p>
            <a:pPr eaLnBrk="1" hangingPunct="1"/>
            <a:endParaRPr lang="en-US" sz="1200" dirty="0"/>
          </a:p>
          <a:p>
            <a:endParaRPr lang="en-US" sz="1200" dirty="0"/>
          </a:p>
          <a:p>
            <a:endParaRPr lang="en-US" dirty="0"/>
          </a:p>
        </p:txBody>
      </p:sp>
      <p:sp>
        <p:nvSpPr>
          <p:cNvPr id="13" name="Header Placeholder 12"/>
          <p:cNvSpPr>
            <a:spLocks noGrp="1"/>
          </p:cNvSpPr>
          <p:nvPr>
            <p:ph type="hdr" sz="quarter" idx="11"/>
          </p:nvPr>
        </p:nvSpPr>
        <p:spPr/>
        <p:txBody>
          <a:bodyPr/>
          <a:lstStyle/>
          <a:p>
            <a:r>
              <a:rPr lang="en-US"/>
              <a:t>Wilderness Act of 1964</a:t>
            </a:r>
            <a:endParaRPr lang="en-US" dirty="0"/>
          </a:p>
        </p:txBody>
      </p:sp>
      <p:sp>
        <p:nvSpPr>
          <p:cNvPr id="4" name="Footer Placeholder 3"/>
          <p:cNvSpPr>
            <a:spLocks noGrp="1"/>
          </p:cNvSpPr>
          <p:nvPr>
            <p:ph type="ftr" sz="quarter" idx="12"/>
          </p:nvPr>
        </p:nvSpPr>
        <p:spPr/>
        <p:txBody>
          <a:bodyPr/>
          <a:lstStyle/>
          <a:p>
            <a:r>
              <a:rPr lang="en-US"/>
              <a:t>November 2015</a:t>
            </a:r>
            <a:endParaRPr lang="en-US" dirty="0"/>
          </a:p>
        </p:txBody>
      </p:sp>
    </p:spTree>
    <p:extLst>
      <p:ext uri="{BB962C8B-B14F-4D97-AF65-F5344CB8AC3E}">
        <p14:creationId xmlns:p14="http://schemas.microsoft.com/office/powerpoint/2010/main" val="3306468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7"/>
          <p:cNvSpPr>
            <a:spLocks noGrp="1" noChangeArrowheads="1"/>
          </p:cNvSpPr>
          <p:nvPr>
            <p:ph type="sldNum" sz="quarter" idx="5"/>
          </p:nvPr>
        </p:nvSpPr>
        <p:spPr/>
        <p:txBody>
          <a:bodyPr/>
          <a:lstStyle/>
          <a:p>
            <a:fld id="{AE9A81FC-4576-495A-8442-4F9F68ADB1B4}" type="slidenum">
              <a:rPr lang="en-US" smtClean="0"/>
              <a:pPr/>
              <a:t>8</a:t>
            </a:fld>
            <a:endParaRPr lang="en-US" dirty="0"/>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pPr eaLnBrk="1" hangingPunct="1"/>
            <a:r>
              <a:rPr lang="en-US" dirty="0"/>
              <a:t>Finally,</a:t>
            </a:r>
            <a:r>
              <a:rPr lang="en-US" baseline="0" dirty="0"/>
              <a:t> after… </a:t>
            </a:r>
            <a:r>
              <a:rPr lang="en-US" dirty="0"/>
              <a:t>[</a:t>
            </a:r>
            <a:r>
              <a:rPr lang="en-US" baseline="0" dirty="0"/>
              <a:t>#####]  </a:t>
            </a:r>
            <a:r>
              <a:rPr lang="en-US" dirty="0"/>
              <a:t>On July 30, 1964, after passing</a:t>
            </a:r>
            <a:r>
              <a:rPr lang="en-US" baseline="0" dirty="0"/>
              <a:t> the Senate a second time, </a:t>
            </a:r>
            <a:r>
              <a:rPr lang="en-US" dirty="0"/>
              <a:t>the Wilderness Act </a:t>
            </a:r>
            <a:r>
              <a:rPr lang="en-US" u="none" dirty="0"/>
              <a:t>finally passed the House with only one dissenting</a:t>
            </a:r>
            <a:r>
              <a:rPr lang="en-US" u="none" baseline="0" dirty="0"/>
              <a:t> vote (Joe Pool, TX).</a:t>
            </a:r>
            <a:endParaRPr lang="en-US" u="none" dirty="0"/>
          </a:p>
          <a:p>
            <a:pPr eaLnBrk="1" hangingPunct="1"/>
            <a:endParaRPr lang="en-US" dirty="0"/>
          </a:p>
          <a:p>
            <a:pPr eaLnBrk="1" hangingPunct="1"/>
            <a:r>
              <a:rPr lang="en-US" dirty="0"/>
              <a:t>Coincidentally, this is the full</a:t>
            </a:r>
            <a:r>
              <a:rPr lang="en-US" baseline="0" dirty="0"/>
              <a:t> title of the Wilderness Act.  Section 1 of the Act establishes its short title as the </a:t>
            </a:r>
            <a:r>
              <a:rPr lang="en-US" i="0" baseline="0" dirty="0"/>
              <a:t>“Wilderness Act.”  Acts of Congress are often retitled in this manner.</a:t>
            </a:r>
            <a:endParaRPr lang="en-US" dirty="0"/>
          </a:p>
          <a:p>
            <a:endParaRPr lang="en-US" dirty="0"/>
          </a:p>
        </p:txBody>
      </p:sp>
      <p:sp>
        <p:nvSpPr>
          <p:cNvPr id="13" name="Header Placeholder 12"/>
          <p:cNvSpPr>
            <a:spLocks noGrp="1"/>
          </p:cNvSpPr>
          <p:nvPr>
            <p:ph type="hdr" sz="quarter" idx="11"/>
          </p:nvPr>
        </p:nvSpPr>
        <p:spPr/>
        <p:txBody>
          <a:bodyPr/>
          <a:lstStyle/>
          <a:p>
            <a:r>
              <a:rPr lang="en-US"/>
              <a:t>Wilderness Act of 1964</a:t>
            </a:r>
            <a:endParaRPr lang="en-US" dirty="0"/>
          </a:p>
        </p:txBody>
      </p:sp>
      <p:sp>
        <p:nvSpPr>
          <p:cNvPr id="4" name="Footer Placeholder 3"/>
          <p:cNvSpPr>
            <a:spLocks noGrp="1"/>
          </p:cNvSpPr>
          <p:nvPr>
            <p:ph type="ftr" sz="quarter" idx="12"/>
          </p:nvPr>
        </p:nvSpPr>
        <p:spPr/>
        <p:txBody>
          <a:bodyPr/>
          <a:lstStyle/>
          <a:p>
            <a:r>
              <a:rPr lang="en-US"/>
              <a:t>November 2015</a:t>
            </a:r>
            <a:endParaRPr lang="en-US" dirty="0"/>
          </a:p>
        </p:txBody>
      </p:sp>
    </p:spTree>
    <p:extLst>
      <p:ext uri="{BB962C8B-B14F-4D97-AF65-F5344CB8AC3E}">
        <p14:creationId xmlns:p14="http://schemas.microsoft.com/office/powerpoint/2010/main" val="1463945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7"/>
          <p:cNvSpPr>
            <a:spLocks noGrp="1" noChangeArrowheads="1"/>
          </p:cNvSpPr>
          <p:nvPr>
            <p:ph type="sldNum" sz="quarter" idx="5"/>
          </p:nvPr>
        </p:nvSpPr>
        <p:spPr/>
        <p:txBody>
          <a:bodyPr/>
          <a:lstStyle/>
          <a:p>
            <a:fld id="{AE9A81FC-4576-495A-8442-4F9F68ADB1B4}" type="slidenum">
              <a:rPr lang="en-US" smtClean="0"/>
              <a:pPr/>
              <a:t>9</a:t>
            </a:fld>
            <a:endParaRPr lang="en-US" dirty="0"/>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Act</a:t>
            </a:r>
            <a:r>
              <a:rPr lang="en-US" baseline="0" dirty="0"/>
              <a:t> was signed into law by President Lyndon Johnson on Sept 3, 1964.  We just celebrated its 50</a:t>
            </a:r>
            <a:r>
              <a:rPr lang="en-US" baseline="30000" dirty="0"/>
              <a:t>th</a:t>
            </a:r>
            <a:r>
              <a:rPr lang="en-US" baseline="0" dirty="0"/>
              <a:t> Anniversary in ABQ, at which all four agencies recommitted themselves to the next 50 years by signing “2020 Vision,” an interagency wilderness stewardship plan for the future.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[DISCUSSION: People sometimes observe that there were no women involved in the wilderness movement.  There were, in fact, and there are two of them in this photo alone.  Do you know who they are?  </a:t>
            </a:r>
            <a:r>
              <a:rPr lang="en-US" baseline="0" dirty="0" err="1"/>
              <a:t>Mardy</a:t>
            </a:r>
            <a:r>
              <a:rPr lang="en-US" baseline="0" dirty="0"/>
              <a:t> </a:t>
            </a:r>
            <a:r>
              <a:rPr lang="en-US" baseline="0" dirty="0" err="1"/>
              <a:t>Murie</a:t>
            </a:r>
            <a:r>
              <a:rPr lang="en-US" baseline="0" dirty="0"/>
              <a:t> (left), widow to </a:t>
            </a:r>
            <a:r>
              <a:rPr lang="en-US" baseline="0" dirty="0" err="1"/>
              <a:t>Olaus</a:t>
            </a:r>
            <a:r>
              <a:rPr lang="en-US" baseline="0" dirty="0"/>
              <a:t>, and Alice </a:t>
            </a:r>
            <a:r>
              <a:rPr lang="en-US" baseline="0" dirty="0" err="1"/>
              <a:t>Zahniser</a:t>
            </a:r>
            <a:r>
              <a:rPr lang="en-US" baseline="0" dirty="0"/>
              <a:t> (right), widow to Howard.]</a:t>
            </a:r>
            <a:endParaRPr lang="en-US" dirty="0"/>
          </a:p>
          <a:p>
            <a:endParaRPr lang="en-US" dirty="0"/>
          </a:p>
        </p:txBody>
      </p:sp>
      <p:sp>
        <p:nvSpPr>
          <p:cNvPr id="13" name="Header Placeholder 12"/>
          <p:cNvSpPr>
            <a:spLocks noGrp="1"/>
          </p:cNvSpPr>
          <p:nvPr>
            <p:ph type="hdr" sz="quarter" idx="11"/>
          </p:nvPr>
        </p:nvSpPr>
        <p:spPr/>
        <p:txBody>
          <a:bodyPr/>
          <a:lstStyle/>
          <a:p>
            <a:r>
              <a:rPr lang="en-US"/>
              <a:t>Wilderness Act of 1964</a:t>
            </a:r>
            <a:endParaRPr lang="en-US" dirty="0"/>
          </a:p>
        </p:txBody>
      </p:sp>
      <p:sp>
        <p:nvSpPr>
          <p:cNvPr id="4" name="Footer Placeholder 3"/>
          <p:cNvSpPr>
            <a:spLocks noGrp="1"/>
          </p:cNvSpPr>
          <p:nvPr>
            <p:ph type="ftr" sz="quarter" idx="12"/>
          </p:nvPr>
        </p:nvSpPr>
        <p:spPr/>
        <p:txBody>
          <a:bodyPr/>
          <a:lstStyle/>
          <a:p>
            <a:r>
              <a:rPr lang="en-US"/>
              <a:t>November 2015</a:t>
            </a:r>
            <a:endParaRPr lang="en-US" dirty="0"/>
          </a:p>
        </p:txBody>
      </p:sp>
    </p:spTree>
    <p:extLst>
      <p:ext uri="{BB962C8B-B14F-4D97-AF65-F5344CB8AC3E}">
        <p14:creationId xmlns:p14="http://schemas.microsoft.com/office/powerpoint/2010/main" val="2298475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1410" name="Rectangle 2"/>
          <p:cNvSpPr>
            <a:spLocks noGrp="1" noChangeArrowheads="1"/>
          </p:cNvSpPr>
          <p:nvPr>
            <p:ph type="ctrTitle"/>
          </p:nvPr>
        </p:nvSpPr>
        <p:spPr>
          <a:xfrm>
            <a:off x="685800" y="2130425"/>
            <a:ext cx="7772400" cy="1470025"/>
          </a:xfrm>
          <a:effectLst/>
        </p:spPr>
        <p:txBody>
          <a:bodyPr/>
          <a:lstStyle>
            <a:lvl1pPr>
              <a:defRPr b="1"/>
            </a:lvl1pPr>
          </a:lstStyle>
          <a:p>
            <a:r>
              <a:rPr lang="en-US" dirty="0"/>
              <a:t>Click to edit Master title style</a:t>
            </a:r>
          </a:p>
        </p:txBody>
      </p:sp>
      <p:sp>
        <p:nvSpPr>
          <p:cNvPr id="401411" name="Rectangle 3"/>
          <p:cNvSpPr>
            <a:spLocks noGrp="1" noChangeArrowheads="1"/>
          </p:cNvSpPr>
          <p:nvPr>
            <p:ph type="subTitle" idx="1"/>
          </p:nvPr>
        </p:nvSpPr>
        <p:spPr>
          <a:xfrm>
            <a:off x="1371600" y="3886200"/>
            <a:ext cx="6400800" cy="1752600"/>
          </a:xfrm>
          <a:noFill/>
          <a:effectLst/>
        </p:spPr>
        <p:txBody>
          <a:bodyPr/>
          <a:lstStyle>
            <a:lvl1pPr marL="0" indent="0" algn="ctr">
              <a:defRPr/>
            </a:lvl1pPr>
          </a:lstStyle>
          <a:p>
            <a:r>
              <a:rPr lang="en-US"/>
              <a:t>Click to edit Master subtitle style</a:t>
            </a:r>
          </a:p>
        </p:txBody>
      </p:sp>
      <p:sp>
        <p:nvSpPr>
          <p:cNvPr id="401412" name="Rectangle 4"/>
          <p:cNvSpPr>
            <a:spLocks noGrp="1" noChangeArrowheads="1"/>
          </p:cNvSpPr>
          <p:nvPr>
            <p:ph type="dt" sz="half" idx="2"/>
          </p:nvPr>
        </p:nvSpPr>
        <p:spPr/>
        <p:txBody>
          <a:bodyPr/>
          <a:lstStyle>
            <a:lvl1pPr>
              <a:defRPr/>
            </a:lvl1pPr>
          </a:lstStyle>
          <a:p>
            <a:endParaRPr lang="en-US" dirty="0"/>
          </a:p>
        </p:txBody>
      </p:sp>
      <p:sp>
        <p:nvSpPr>
          <p:cNvPr id="401413" name="Rectangle 5"/>
          <p:cNvSpPr>
            <a:spLocks noGrp="1" noChangeArrowheads="1"/>
          </p:cNvSpPr>
          <p:nvPr>
            <p:ph type="ftr" sz="quarter" idx="3"/>
          </p:nvPr>
        </p:nvSpPr>
        <p:spPr/>
        <p:txBody>
          <a:bodyPr/>
          <a:lstStyle>
            <a:lvl1pPr>
              <a:defRPr/>
            </a:lvl1pPr>
          </a:lstStyle>
          <a:p>
            <a:endParaRPr lang="en-US" dirty="0"/>
          </a:p>
        </p:txBody>
      </p:sp>
      <p:sp>
        <p:nvSpPr>
          <p:cNvPr id="401414" name="Rectangle 6"/>
          <p:cNvSpPr>
            <a:spLocks noGrp="1" noChangeArrowheads="1"/>
          </p:cNvSpPr>
          <p:nvPr>
            <p:ph type="sldNum" sz="quarter" idx="4"/>
          </p:nvPr>
        </p:nvSpPr>
        <p:spPr/>
        <p:txBody>
          <a:bodyPr/>
          <a:lstStyle>
            <a:lvl1pPr>
              <a:defRPr/>
            </a:lvl1pPr>
          </a:lstStyle>
          <a:p>
            <a:fld id="{64050E2F-F125-440A-B4AE-5C724799A651}" type="slidenum">
              <a:rPr lang="en-US"/>
              <a:pPr/>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C62AC4FD-3BDE-4B7A-A78D-BDA8C2D65355}" type="slidenum">
              <a:rPr lang="en-US"/>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771525" y="0"/>
            <a:ext cx="7772400" cy="1447800"/>
          </a:xfrm>
        </p:spPr>
        <p:txBody>
          <a:bodyPr/>
          <a:lstStyle/>
          <a:p>
            <a:r>
              <a:rPr lang="en-US" dirty="0" smtClean="0"/>
              <a:t>Click to edit Master title style</a:t>
            </a:r>
            <a:endParaRPr lang="en-US" dirty="0"/>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dirty="0"/>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dirty="0"/>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60B7F70E-2B6C-4855-9F0E-6D376CCF1E44}" type="slidenum">
              <a:rPr lang="en-US"/>
              <a:pPr/>
              <a:t>‹#›</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shade val="30000"/>
                <a:satMod val="115000"/>
              </a:schemeClr>
            </a:gs>
            <a:gs pos="50000">
              <a:schemeClr val="accent1">
                <a:shade val="67500"/>
                <a:satMod val="115000"/>
                <a:lumMod val="100000"/>
              </a:schemeClr>
            </a:gs>
            <a:gs pos="100000">
              <a:schemeClr val="accent1">
                <a:shade val="100000"/>
                <a:satMod val="115000"/>
              </a:schemeClr>
            </a:gs>
          </a:gsLst>
          <a:lin ang="5400000" scaled="0"/>
          <a:tileRect/>
        </a:gradFill>
        <a:effectLst/>
      </p:bgPr>
    </p:bg>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bwMode="auto">
          <a:xfrm>
            <a:off x="771525" y="0"/>
            <a:ext cx="7772400" cy="1447800"/>
          </a:xfrm>
          <a:prstGeom prst="rect">
            <a:avLst/>
          </a:prstGeom>
          <a:noFill/>
          <a:ln w="9525">
            <a:noFill/>
            <a:miter lim="800000"/>
            <a:headEnd/>
            <a:tailEnd/>
          </a:ln>
          <a:effectLst>
            <a:outerShdw dist="107763" dir="8100000" algn="ctr" rotWithShape="0">
              <a:schemeClr val="tx1">
                <a:alpha val="50000"/>
              </a:schemeClr>
            </a:outerShdw>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400387" name="Rectangle 3" descr="Stationery"/>
          <p:cNvSpPr>
            <a:spLocks noGrp="1" noChangeArrowheads="1"/>
          </p:cNvSpPr>
          <p:nvPr>
            <p:ph type="body" idx="1"/>
          </p:nvPr>
        </p:nvSpPr>
        <p:spPr bwMode="auto">
          <a:xfrm>
            <a:off x="457200" y="1600200"/>
            <a:ext cx="8229600" cy="4525963"/>
          </a:xfrm>
          <a:prstGeom prst="rect">
            <a:avLst/>
          </a:prstGeom>
          <a:blipFill dpi="0" rotWithShape="1">
            <a:blip r:embed="rId5" cstate="print"/>
            <a:srcRect/>
            <a:tile tx="0" ty="0" sx="100000" sy="100000" flip="none" algn="tl"/>
          </a:blipFill>
          <a:ln w="9525">
            <a:noFill/>
            <a:miter lim="800000"/>
            <a:headEnd/>
            <a:tailEnd/>
          </a:ln>
          <a:effectLst>
            <a:outerShdw dist="127000" dir="8587806" algn="ctr" rotWithShape="0">
              <a:schemeClr val="tx1"/>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03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b="0">
                <a:solidFill>
                  <a:schemeClr val="tx1"/>
                </a:solidFill>
              </a:defRPr>
            </a:lvl1pPr>
          </a:lstStyle>
          <a:p>
            <a:endParaRPr lang="en-US" dirty="0"/>
          </a:p>
        </p:txBody>
      </p:sp>
      <p:sp>
        <p:nvSpPr>
          <p:cNvPr id="4003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b="0">
                <a:solidFill>
                  <a:schemeClr val="tx1"/>
                </a:solidFill>
              </a:defRPr>
            </a:lvl1pPr>
          </a:lstStyle>
          <a:p>
            <a:endParaRPr lang="en-US" dirty="0"/>
          </a:p>
        </p:txBody>
      </p:sp>
      <p:sp>
        <p:nvSpPr>
          <p:cNvPr id="4003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b="0">
                <a:solidFill>
                  <a:schemeClr val="tx1"/>
                </a:solidFill>
              </a:defRPr>
            </a:lvl1pPr>
          </a:lstStyle>
          <a:p>
            <a:fld id="{9609B209-831D-41E0-AD54-C03085EBE1E5}"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54" r:id="rId1"/>
    <p:sldLayoutId id="2147483676" r:id="rId2"/>
    <p:sldLayoutId id="2147483713" r:id="rId3"/>
  </p:sldLayoutIdLst>
  <p:timing>
    <p:tnLst>
      <p:par>
        <p:cTn id="1" dur="indefinite" restart="never" nodeType="tmRoot"/>
      </p:par>
    </p:tnLst>
  </p:timing>
  <p:txStyles>
    <p:titleStyle>
      <a:lvl1pPr algn="ctr" rtl="0" fontAlgn="base">
        <a:spcBef>
          <a:spcPct val="0"/>
        </a:spcBef>
        <a:spcAft>
          <a:spcPct val="0"/>
        </a:spcAft>
        <a:defRPr sz="6600">
          <a:solidFill>
            <a:srgbClr val="FFD7AF"/>
          </a:solidFill>
          <a:effectLst>
            <a:outerShdw dist="38100" dir="8100000" algn="tr" rotWithShape="0">
              <a:prstClr val="black">
                <a:alpha val="60000"/>
              </a:prstClr>
            </a:outerShdw>
          </a:effectLst>
          <a:latin typeface="+mj-lt"/>
          <a:ea typeface="+mj-ea"/>
          <a:cs typeface="+mj-cs"/>
        </a:defRPr>
      </a:lvl1pPr>
      <a:lvl2pPr algn="ctr" rtl="0" fontAlgn="base">
        <a:spcBef>
          <a:spcPct val="0"/>
        </a:spcBef>
        <a:spcAft>
          <a:spcPct val="0"/>
        </a:spcAft>
        <a:defRPr sz="6600">
          <a:solidFill>
            <a:srgbClr val="FFD7AF"/>
          </a:solidFill>
          <a:latin typeface="Maiandra GD" pitchFamily="34" charset="0"/>
        </a:defRPr>
      </a:lvl2pPr>
      <a:lvl3pPr algn="ctr" rtl="0" fontAlgn="base">
        <a:spcBef>
          <a:spcPct val="0"/>
        </a:spcBef>
        <a:spcAft>
          <a:spcPct val="0"/>
        </a:spcAft>
        <a:defRPr sz="6600">
          <a:solidFill>
            <a:srgbClr val="FFD7AF"/>
          </a:solidFill>
          <a:latin typeface="Maiandra GD" pitchFamily="34" charset="0"/>
        </a:defRPr>
      </a:lvl3pPr>
      <a:lvl4pPr algn="ctr" rtl="0" fontAlgn="base">
        <a:spcBef>
          <a:spcPct val="0"/>
        </a:spcBef>
        <a:spcAft>
          <a:spcPct val="0"/>
        </a:spcAft>
        <a:defRPr sz="6600">
          <a:solidFill>
            <a:srgbClr val="FFD7AF"/>
          </a:solidFill>
          <a:latin typeface="Maiandra GD" pitchFamily="34" charset="0"/>
        </a:defRPr>
      </a:lvl4pPr>
      <a:lvl5pPr algn="ctr" rtl="0" fontAlgn="base">
        <a:spcBef>
          <a:spcPct val="0"/>
        </a:spcBef>
        <a:spcAft>
          <a:spcPct val="0"/>
        </a:spcAft>
        <a:defRPr sz="6600">
          <a:solidFill>
            <a:srgbClr val="FFD7AF"/>
          </a:solidFill>
          <a:latin typeface="Maiandra GD" pitchFamily="34" charset="0"/>
        </a:defRPr>
      </a:lvl5pPr>
      <a:lvl6pPr marL="457200" algn="ctr" rtl="0" fontAlgn="base">
        <a:spcBef>
          <a:spcPct val="0"/>
        </a:spcBef>
        <a:spcAft>
          <a:spcPct val="0"/>
        </a:spcAft>
        <a:defRPr sz="6600">
          <a:solidFill>
            <a:srgbClr val="FFD7AF"/>
          </a:solidFill>
          <a:latin typeface="Maiandra GD" pitchFamily="34" charset="0"/>
        </a:defRPr>
      </a:lvl6pPr>
      <a:lvl7pPr marL="914400" algn="ctr" rtl="0" fontAlgn="base">
        <a:spcBef>
          <a:spcPct val="0"/>
        </a:spcBef>
        <a:spcAft>
          <a:spcPct val="0"/>
        </a:spcAft>
        <a:defRPr sz="6600">
          <a:solidFill>
            <a:srgbClr val="FFD7AF"/>
          </a:solidFill>
          <a:latin typeface="Maiandra GD" pitchFamily="34" charset="0"/>
        </a:defRPr>
      </a:lvl7pPr>
      <a:lvl8pPr marL="1371600" algn="ctr" rtl="0" fontAlgn="base">
        <a:spcBef>
          <a:spcPct val="0"/>
        </a:spcBef>
        <a:spcAft>
          <a:spcPct val="0"/>
        </a:spcAft>
        <a:defRPr sz="6600">
          <a:solidFill>
            <a:srgbClr val="FFD7AF"/>
          </a:solidFill>
          <a:latin typeface="Maiandra GD" pitchFamily="34" charset="0"/>
        </a:defRPr>
      </a:lvl8pPr>
      <a:lvl9pPr marL="1828800" algn="ctr" rtl="0" fontAlgn="base">
        <a:spcBef>
          <a:spcPct val="0"/>
        </a:spcBef>
        <a:spcAft>
          <a:spcPct val="0"/>
        </a:spcAft>
        <a:defRPr sz="6600">
          <a:solidFill>
            <a:srgbClr val="FFD7AF"/>
          </a:solidFill>
          <a:latin typeface="Maiandra GD" pitchFamily="34" charset="0"/>
        </a:defRPr>
      </a:lvl9pPr>
    </p:titleStyle>
    <p:bodyStyle>
      <a:lvl1pPr marL="342900" indent="-342900" algn="l" rtl="0" fontAlgn="base">
        <a:spcBef>
          <a:spcPct val="20000"/>
        </a:spcBef>
        <a:spcAft>
          <a:spcPct val="0"/>
        </a:spcAft>
        <a:buSzPct val="60000"/>
        <a:defRPr sz="3200">
          <a:solidFill>
            <a:schemeClr val="tx1"/>
          </a:solidFill>
          <a:latin typeface="+mn-lt"/>
          <a:ea typeface="+mn-ea"/>
          <a:cs typeface="+mn-cs"/>
        </a:defRPr>
      </a:lvl1pPr>
      <a:lvl2pPr marL="742950" indent="-285750" algn="l" rtl="0" fontAlgn="base">
        <a:spcBef>
          <a:spcPct val="20000"/>
        </a:spcBef>
        <a:spcAft>
          <a:spcPct val="0"/>
        </a:spcAft>
        <a:buSzPct val="70000"/>
        <a:buBlip>
          <a:blip r:embed="rId6"/>
        </a:buBlip>
        <a:defRPr sz="2800">
          <a:solidFill>
            <a:schemeClr val="tx1"/>
          </a:solidFill>
          <a:latin typeface="+mn-lt"/>
        </a:defRPr>
      </a:lvl2pPr>
      <a:lvl3pPr marL="1143000" indent="-228600" algn="l" rtl="0" fontAlgn="base">
        <a:spcBef>
          <a:spcPct val="20000"/>
        </a:spcBef>
        <a:spcAft>
          <a:spcPct val="0"/>
        </a:spcAft>
        <a:buSzPct val="50000"/>
        <a:buBlip>
          <a:blip r:embed="rId7"/>
        </a:buBlip>
        <a:defRPr sz="2400">
          <a:solidFill>
            <a:schemeClr val="tx1"/>
          </a:solidFill>
          <a:latin typeface="+mn-lt"/>
        </a:defRPr>
      </a:lvl3pPr>
      <a:lvl4pPr marL="1600200" indent="-228600" algn="l" rtl="0" fontAlgn="base">
        <a:spcBef>
          <a:spcPct val="20000"/>
        </a:spcBef>
        <a:spcAft>
          <a:spcPct val="0"/>
        </a:spcAft>
        <a:buSzPct val="90000"/>
        <a:buBlip>
          <a:blip r:embed="rId6"/>
        </a:buBlip>
        <a:defRPr sz="2000">
          <a:solidFill>
            <a:schemeClr val="tx1"/>
          </a:solidFill>
          <a:latin typeface="+mn-lt"/>
        </a:defRPr>
      </a:lvl4pPr>
      <a:lvl5pPr marL="2057400" indent="-228600" algn="l" rtl="0" fontAlgn="base">
        <a:spcBef>
          <a:spcPct val="20000"/>
        </a:spcBef>
        <a:spcAft>
          <a:spcPct val="0"/>
        </a:spcAft>
        <a:buSzPct val="50000"/>
        <a:buBlip>
          <a:blip r:embed="rId7"/>
        </a:buBlip>
        <a:defRPr sz="2000">
          <a:solidFill>
            <a:schemeClr val="tx1"/>
          </a:solidFill>
          <a:latin typeface="+mn-lt"/>
        </a:defRPr>
      </a:lvl5pPr>
      <a:lvl6pPr marL="2514600" indent="-228600" algn="l" rtl="0" fontAlgn="base">
        <a:spcBef>
          <a:spcPct val="20000"/>
        </a:spcBef>
        <a:spcAft>
          <a:spcPct val="0"/>
        </a:spcAft>
        <a:buSzPct val="50000"/>
        <a:buBlip>
          <a:blip r:embed="rId7"/>
        </a:buBlip>
        <a:defRPr sz="2000">
          <a:solidFill>
            <a:schemeClr val="tx1"/>
          </a:solidFill>
          <a:latin typeface="+mn-lt"/>
        </a:defRPr>
      </a:lvl6pPr>
      <a:lvl7pPr marL="2971800" indent="-228600" algn="l" rtl="0" fontAlgn="base">
        <a:spcBef>
          <a:spcPct val="20000"/>
        </a:spcBef>
        <a:spcAft>
          <a:spcPct val="0"/>
        </a:spcAft>
        <a:buSzPct val="50000"/>
        <a:buBlip>
          <a:blip r:embed="rId7"/>
        </a:buBlip>
        <a:defRPr sz="2000">
          <a:solidFill>
            <a:schemeClr val="tx1"/>
          </a:solidFill>
          <a:latin typeface="+mn-lt"/>
        </a:defRPr>
      </a:lvl7pPr>
      <a:lvl8pPr marL="3429000" indent="-228600" algn="l" rtl="0" fontAlgn="base">
        <a:spcBef>
          <a:spcPct val="20000"/>
        </a:spcBef>
        <a:spcAft>
          <a:spcPct val="0"/>
        </a:spcAft>
        <a:buSzPct val="50000"/>
        <a:buBlip>
          <a:blip r:embed="rId7"/>
        </a:buBlip>
        <a:defRPr sz="2000">
          <a:solidFill>
            <a:schemeClr val="tx1"/>
          </a:solidFill>
          <a:latin typeface="+mn-lt"/>
        </a:defRPr>
      </a:lvl8pPr>
      <a:lvl9pPr marL="3886200" indent="-228600" algn="l" rtl="0" fontAlgn="base">
        <a:spcBef>
          <a:spcPct val="20000"/>
        </a:spcBef>
        <a:spcAft>
          <a:spcPct val="0"/>
        </a:spcAft>
        <a:buSzPct val="50000"/>
        <a:buBlip>
          <a:blip r:embed="rId7"/>
        </a:buBlip>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9.gif"/></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9.gif"/></Relationships>
</file>

<file path=ppt/slides/_rels/slide1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7.jp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1.jp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gif"/><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flipH="1">
            <a:off x="456267" y="1750613"/>
            <a:ext cx="8226515" cy="4617816"/>
          </a:xfrm>
          <a:prstGeom prst="rect">
            <a:avLst/>
          </a:prstGeom>
          <a:noFill/>
          <a:ln w="127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119768" y="5554393"/>
            <a:ext cx="4147250" cy="1216717"/>
            <a:chOff x="686440" y="4954811"/>
            <a:chExt cx="4147250" cy="1216717"/>
          </a:xfrm>
        </p:grpSpPr>
        <p:sp>
          <p:nvSpPr>
            <p:cNvPr id="16" name="Rounded Rectangle 15"/>
            <p:cNvSpPr/>
            <p:nvPr/>
          </p:nvSpPr>
          <p:spPr bwMode="auto">
            <a:xfrm>
              <a:off x="686440" y="4954811"/>
              <a:ext cx="4147250" cy="1216717"/>
            </a:xfrm>
            <a:prstGeom prst="roundRect">
              <a:avLst/>
            </a:prstGeom>
            <a:blipFill>
              <a:blip r:embed="rId4">
                <a:grayscl/>
                <a:extLst>
                  <a:ext uri="{BEBA8EAE-BF5A-486C-A8C5-ECC9F3942E4B}">
                    <a14:imgProps xmlns:a14="http://schemas.microsoft.com/office/drawing/2010/main">
                      <a14:imgLayer r:embed="rId5">
                        <a14:imgEffect>
                          <a14:brightnessContrast bright="25000"/>
                        </a14:imgEffect>
                      </a14:imgLayer>
                    </a14:imgProps>
                  </a:ext>
                </a:extLst>
              </a:blip>
              <a:stretch>
                <a:fillRect/>
              </a:stretch>
            </a:blipFill>
            <a:ln w="19050" cap="flat" cmpd="sng" algn="ctr">
              <a:solidFill>
                <a:srgbClr val="800000"/>
              </a:solidFill>
              <a:prstDash val="solid"/>
              <a:round/>
              <a:headEnd type="none" w="sm" len="sm"/>
              <a:tailEnd type="none" w="sm" len="sm"/>
            </a:ln>
            <a:effectLst>
              <a:outerShdw blurRad="50800" dist="38100" dir="2700000" algn="tl" rotWithShape="0">
                <a:prstClr val="black">
                  <a:alpha val="40000"/>
                </a:prstClr>
              </a:outerShdw>
            </a:effectLst>
            <a:scene3d>
              <a:camera prst="orthographicFront"/>
              <a:lightRig rig="twoPt" dir="t">
                <a:rot lat="0" lon="0" rev="5400000"/>
              </a:lightRig>
            </a:scene3d>
            <a:sp3d prstMaterial="matte">
              <a:bevelT w="228600" h="228600"/>
            </a:sp3d>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7" name="Rectangle 2"/>
            <p:cNvSpPr txBox="1">
              <a:spLocks noChangeArrowheads="1"/>
            </p:cNvSpPr>
            <p:nvPr/>
          </p:nvSpPr>
          <p:spPr bwMode="auto">
            <a:xfrm>
              <a:off x="2038994" y="5037982"/>
              <a:ext cx="2794696" cy="1017913"/>
            </a:xfrm>
            <a:prstGeom prst="rect">
              <a:avLst/>
            </a:prstGeom>
            <a:noFill/>
            <a:ln w="9525">
              <a:noFill/>
              <a:miter lim="800000"/>
              <a:headEnd/>
              <a:tailEnd/>
            </a:ln>
          </p:spPr>
          <p:txBody>
            <a:bodyPr/>
            <a:lstStyle/>
            <a:p>
              <a:pPr marL="0" marR="0" lvl="0" indent="-342900" defTabSz="914400" eaLnBrk="1" fontAlgn="auto" latinLnBrk="0" hangingPunct="1">
                <a:lnSpc>
                  <a:spcPts val="1500"/>
                </a:lnSpc>
                <a:spcBef>
                  <a:spcPts val="0"/>
                </a:spcBef>
                <a:spcAft>
                  <a:spcPts val="0"/>
                </a:spcAft>
                <a:buClr>
                  <a:srgbClr val="333399"/>
                </a:buClr>
                <a:buSzPct val="80000"/>
                <a:buFontTx/>
                <a:buNone/>
                <a:tabLst/>
                <a:defRPr/>
              </a:pPr>
              <a:r>
                <a:rPr kumimoji="0" lang="en-US" sz="1200" b="0" i="0" u="none" strike="noStrike" kern="0" cap="none" spc="0" normalizeH="0" baseline="0" noProof="0" dirty="0" smtClean="0">
                  <a:ln>
                    <a:noFill/>
                  </a:ln>
                  <a:solidFill>
                    <a:srgbClr val="800000"/>
                  </a:solidFill>
                  <a:effectLst>
                    <a:innerShdw blurRad="63500" dist="50800" dir="13500000">
                      <a:prstClr val="black">
                        <a:alpha val="50000"/>
                      </a:prstClr>
                    </a:innerShdw>
                  </a:effectLst>
                  <a:uLnTx/>
                  <a:uFillTx/>
                  <a:latin typeface="Maiandra GD" pitchFamily="34" charset="0"/>
                </a:rPr>
                <a:t>Chris Ham</a:t>
              </a:r>
              <a:endParaRPr kumimoji="0" lang="en-US" sz="1200" b="0" i="0" u="none" strike="noStrike" kern="0" cap="none" spc="0" normalizeH="0" baseline="0" noProof="0" dirty="0">
                <a:ln>
                  <a:noFill/>
                </a:ln>
                <a:solidFill>
                  <a:srgbClr val="800000"/>
                </a:solidFill>
                <a:effectLst>
                  <a:innerShdw blurRad="63500" dist="50800" dir="13500000">
                    <a:prstClr val="black">
                      <a:alpha val="50000"/>
                    </a:prstClr>
                  </a:innerShdw>
                </a:effectLst>
                <a:uLnTx/>
                <a:uFillTx/>
                <a:latin typeface="Maiandra GD" pitchFamily="34" charset="0"/>
              </a:endParaRPr>
            </a:p>
            <a:p>
              <a:pPr marL="0" marR="0" lvl="0" indent="-342900" defTabSz="914400" eaLnBrk="1" fontAlgn="auto" latinLnBrk="0" hangingPunct="1">
                <a:lnSpc>
                  <a:spcPts val="1500"/>
                </a:lnSpc>
                <a:spcBef>
                  <a:spcPts val="0"/>
                </a:spcBef>
                <a:spcAft>
                  <a:spcPts val="0"/>
                </a:spcAft>
                <a:buClr>
                  <a:srgbClr val="333399"/>
                </a:buClr>
                <a:buSzPct val="80000"/>
                <a:buFontTx/>
                <a:buNone/>
                <a:tabLst/>
                <a:defRPr/>
              </a:pPr>
              <a:r>
                <a:rPr kumimoji="0" lang="en-US" sz="1200" b="0" i="0" u="none" strike="noStrike" kern="0" cap="none" spc="0" normalizeH="0" baseline="0" noProof="0" dirty="0" smtClean="0">
                  <a:ln>
                    <a:noFill/>
                  </a:ln>
                  <a:solidFill>
                    <a:srgbClr val="800000"/>
                  </a:solidFill>
                  <a:effectLst>
                    <a:innerShdw blurRad="63500" dist="50800" dir="13500000">
                      <a:prstClr val="black">
                        <a:alpha val="50000"/>
                      </a:prstClr>
                    </a:innerShdw>
                  </a:effectLst>
                  <a:uLnTx/>
                  <a:uFillTx/>
                  <a:latin typeface="Maiandra GD" pitchFamily="34" charset="0"/>
                </a:rPr>
                <a:t>Regional Wilderness Program Manager</a:t>
              </a:r>
              <a:endParaRPr kumimoji="0" lang="en-US" sz="1200" b="0" i="0" u="none" strike="noStrike" kern="0" cap="none" spc="0" normalizeH="0" baseline="0" noProof="0" dirty="0">
                <a:ln>
                  <a:noFill/>
                </a:ln>
                <a:solidFill>
                  <a:srgbClr val="800000"/>
                </a:solidFill>
                <a:effectLst>
                  <a:innerShdw blurRad="63500" dist="50800" dir="13500000">
                    <a:prstClr val="black">
                      <a:alpha val="50000"/>
                    </a:prstClr>
                  </a:innerShdw>
                </a:effectLst>
                <a:uLnTx/>
                <a:uFillTx/>
                <a:latin typeface="Maiandra GD" pitchFamily="34" charset="0"/>
              </a:endParaRPr>
            </a:p>
            <a:p>
              <a:pPr marL="0" marR="0" lvl="0" indent="-342900" defTabSz="914400" eaLnBrk="1" fontAlgn="auto" latinLnBrk="0" hangingPunct="1">
                <a:lnSpc>
                  <a:spcPts val="1500"/>
                </a:lnSpc>
                <a:spcBef>
                  <a:spcPts val="0"/>
                </a:spcBef>
                <a:spcAft>
                  <a:spcPts val="0"/>
                </a:spcAft>
                <a:buClr>
                  <a:srgbClr val="333399"/>
                </a:buClr>
                <a:buSzPct val="80000"/>
                <a:buFontTx/>
                <a:buNone/>
                <a:tabLst/>
                <a:defRPr/>
              </a:pPr>
              <a:r>
                <a:rPr kumimoji="0" lang="en-US" sz="1200" b="0" i="0" u="none" strike="noStrike" kern="0" cap="none" spc="0" normalizeH="0" baseline="0" noProof="0" dirty="0" smtClean="0">
                  <a:ln>
                    <a:noFill/>
                  </a:ln>
                  <a:solidFill>
                    <a:srgbClr val="800000"/>
                  </a:solidFill>
                  <a:effectLst>
                    <a:innerShdw blurRad="63500" dist="50800" dir="13500000">
                      <a:prstClr val="black">
                        <a:alpha val="50000"/>
                      </a:prstClr>
                    </a:innerShdw>
                  </a:effectLst>
                  <a:uLnTx/>
                  <a:uFillTx/>
                  <a:latin typeface="Maiandra GD" pitchFamily="34" charset="0"/>
                </a:rPr>
                <a:t>Southern Region</a:t>
              </a:r>
            </a:p>
            <a:p>
              <a:pPr marL="0" marR="0" lvl="0" indent="-342900" defTabSz="914400" eaLnBrk="1" fontAlgn="auto" latinLnBrk="0" hangingPunct="1">
                <a:lnSpc>
                  <a:spcPts val="1500"/>
                </a:lnSpc>
                <a:spcBef>
                  <a:spcPts val="0"/>
                </a:spcBef>
                <a:spcAft>
                  <a:spcPts val="0"/>
                </a:spcAft>
                <a:buClr>
                  <a:srgbClr val="333399"/>
                </a:buClr>
                <a:buSzPct val="80000"/>
                <a:buFontTx/>
                <a:buNone/>
                <a:tabLst/>
                <a:defRPr/>
              </a:pPr>
              <a:r>
                <a:rPr kumimoji="0" lang="en-US" sz="1200" b="0" kern="0" dirty="0" smtClean="0">
                  <a:solidFill>
                    <a:srgbClr val="800000"/>
                  </a:solidFill>
                  <a:effectLst>
                    <a:innerShdw blurRad="63500" dist="50800" dir="13500000">
                      <a:prstClr val="black">
                        <a:alpha val="50000"/>
                      </a:prstClr>
                    </a:innerShdw>
                  </a:effectLst>
                  <a:latin typeface="Maiandra GD" pitchFamily="34" charset="0"/>
                </a:rPr>
                <a:t>USDA Forest Service </a:t>
              </a:r>
              <a:endParaRPr kumimoji="0" lang="en-US" sz="1200" b="0" i="0" u="none" strike="noStrike" kern="0" cap="none" spc="0" normalizeH="0" baseline="0" noProof="0" dirty="0">
                <a:ln>
                  <a:noFill/>
                </a:ln>
                <a:solidFill>
                  <a:srgbClr val="800000"/>
                </a:solidFill>
                <a:effectLst>
                  <a:innerShdw blurRad="63500" dist="50800" dir="13500000">
                    <a:prstClr val="black">
                      <a:alpha val="50000"/>
                    </a:prstClr>
                  </a:innerShdw>
                </a:effectLst>
                <a:uLnTx/>
                <a:uFillTx/>
                <a:latin typeface="Maiandra GD" pitchFamily="34" charset="0"/>
              </a:endParaRPr>
            </a:p>
            <a:p>
              <a:pPr marL="0" marR="0" lvl="0" indent="-342900" defTabSz="914400" eaLnBrk="1" fontAlgn="auto" latinLnBrk="0" hangingPunct="1">
                <a:lnSpc>
                  <a:spcPts val="1500"/>
                </a:lnSpc>
                <a:spcBef>
                  <a:spcPts val="0"/>
                </a:spcBef>
                <a:spcAft>
                  <a:spcPts val="0"/>
                </a:spcAft>
                <a:buClr>
                  <a:srgbClr val="333399"/>
                </a:buClr>
                <a:buSzPct val="80000"/>
                <a:buFontTx/>
                <a:buNone/>
                <a:tabLst/>
                <a:defRPr/>
              </a:pPr>
              <a:r>
                <a:rPr kumimoji="0" lang="en-US" sz="1200" b="0" i="0" u="none" strike="noStrike" kern="0" cap="none" spc="0" normalizeH="0" baseline="0" noProof="0" dirty="0" smtClean="0">
                  <a:ln>
                    <a:noFill/>
                  </a:ln>
                  <a:solidFill>
                    <a:srgbClr val="800000"/>
                  </a:solidFill>
                  <a:effectLst>
                    <a:innerShdw blurRad="63500" dist="50800" dir="13500000">
                      <a:prstClr val="black">
                        <a:alpha val="50000"/>
                      </a:prstClr>
                    </a:innerShdw>
                  </a:effectLst>
                  <a:uLnTx/>
                  <a:uFillTx/>
                  <a:latin typeface="Maiandra GD" pitchFamily="34" charset="0"/>
                </a:rPr>
                <a:t>cpham@fs.fed.us </a:t>
              </a:r>
              <a:r>
                <a:rPr kumimoji="0" lang="en-US" sz="1000" b="0" i="0" u="none" strike="noStrike" kern="0" cap="none" spc="0" normalizeH="0" baseline="0" noProof="0" dirty="0" smtClean="0">
                  <a:ln>
                    <a:noFill/>
                  </a:ln>
                  <a:solidFill>
                    <a:srgbClr val="800000"/>
                  </a:solidFill>
                  <a:effectLst>
                    <a:innerShdw blurRad="63500" dist="50800" dir="13500000">
                      <a:prstClr val="black">
                        <a:alpha val="50000"/>
                      </a:prstClr>
                    </a:innerShdw>
                  </a:effectLst>
                  <a:uLnTx/>
                  <a:uFillTx/>
                  <a:latin typeface="Maiandra GD" pitchFamily="34" charset="0"/>
                </a:rPr>
                <a:t>   </a:t>
              </a:r>
              <a:r>
                <a:rPr kumimoji="0" lang="en-US" sz="1200" b="0" i="0" u="none" strike="noStrike" kern="0" cap="none" spc="0" normalizeH="0" baseline="0" noProof="0" dirty="0" smtClean="0">
                  <a:ln>
                    <a:noFill/>
                  </a:ln>
                  <a:solidFill>
                    <a:srgbClr val="800000"/>
                  </a:solidFill>
                  <a:effectLst>
                    <a:innerShdw blurRad="63500" dist="50800" dir="13500000">
                      <a:prstClr val="black">
                        <a:alpha val="50000"/>
                      </a:prstClr>
                    </a:innerShdw>
                  </a:effectLst>
                  <a:uLnTx/>
                  <a:uFillTx/>
                  <a:latin typeface="Maiandra GD" pitchFamily="34" charset="0"/>
                </a:rPr>
                <a:t>404.347.2761</a:t>
              </a:r>
              <a:endParaRPr kumimoji="0" lang="en-US" sz="1200" b="0" i="0" u="none" strike="noStrike" kern="0" cap="none" spc="0" normalizeH="0" baseline="0" noProof="0" dirty="0">
                <a:ln>
                  <a:noFill/>
                </a:ln>
                <a:solidFill>
                  <a:srgbClr val="800000"/>
                </a:solidFill>
                <a:effectLst>
                  <a:innerShdw blurRad="63500" dist="50800" dir="13500000">
                    <a:prstClr val="black">
                      <a:alpha val="50000"/>
                    </a:prstClr>
                  </a:innerShdw>
                </a:effectLst>
                <a:uLnTx/>
                <a:uFillTx/>
                <a:latin typeface="Maiandra GD" pitchFamily="34" charset="0"/>
              </a:endParaRPr>
            </a:p>
          </p:txBody>
        </p:sp>
        <p:sp>
          <p:nvSpPr>
            <p:cNvPr id="18" name="AutoShape 3"/>
            <p:cNvSpPr>
              <a:spLocks noChangeAspect="1" noChangeArrowheads="1" noTextEdit="1"/>
            </p:cNvSpPr>
            <p:nvPr/>
          </p:nvSpPr>
          <p:spPr bwMode="auto">
            <a:xfrm>
              <a:off x="904875" y="5154613"/>
              <a:ext cx="113347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19" name="Group 18"/>
            <p:cNvGrpSpPr/>
            <p:nvPr/>
          </p:nvGrpSpPr>
          <p:grpSpPr>
            <a:xfrm>
              <a:off x="908050" y="5157788"/>
              <a:ext cx="1130301" cy="838201"/>
              <a:chOff x="908050" y="5157788"/>
              <a:chExt cx="1130301" cy="838201"/>
            </a:xfrm>
          </p:grpSpPr>
          <p:sp>
            <p:nvSpPr>
              <p:cNvPr id="20" name="Freeform 5"/>
              <p:cNvSpPr>
                <a:spLocks/>
              </p:cNvSpPr>
              <p:nvPr/>
            </p:nvSpPr>
            <p:spPr bwMode="auto">
              <a:xfrm>
                <a:off x="908050" y="5157788"/>
                <a:ext cx="592138" cy="625475"/>
              </a:xfrm>
              <a:custGeom>
                <a:avLst/>
                <a:gdLst>
                  <a:gd name="T0" fmla="*/ 371 w 373"/>
                  <a:gd name="T1" fmla="*/ 217 h 394"/>
                  <a:gd name="T2" fmla="*/ 368 w 373"/>
                  <a:gd name="T3" fmla="*/ 246 h 394"/>
                  <a:gd name="T4" fmla="*/ 358 w 373"/>
                  <a:gd name="T5" fmla="*/ 273 h 394"/>
                  <a:gd name="T6" fmla="*/ 346 w 373"/>
                  <a:gd name="T7" fmla="*/ 299 h 394"/>
                  <a:gd name="T8" fmla="*/ 331 w 373"/>
                  <a:gd name="T9" fmla="*/ 323 h 394"/>
                  <a:gd name="T10" fmla="*/ 312 w 373"/>
                  <a:gd name="T11" fmla="*/ 342 h 394"/>
                  <a:gd name="T12" fmla="*/ 290 w 373"/>
                  <a:gd name="T13" fmla="*/ 360 h 394"/>
                  <a:gd name="T14" fmla="*/ 266 w 373"/>
                  <a:gd name="T15" fmla="*/ 374 h 394"/>
                  <a:gd name="T16" fmla="*/ 241 w 373"/>
                  <a:gd name="T17" fmla="*/ 385 h 394"/>
                  <a:gd name="T18" fmla="*/ 214 w 373"/>
                  <a:gd name="T19" fmla="*/ 392 h 394"/>
                  <a:gd name="T20" fmla="*/ 185 w 373"/>
                  <a:gd name="T21" fmla="*/ 394 h 394"/>
                  <a:gd name="T22" fmla="*/ 158 w 373"/>
                  <a:gd name="T23" fmla="*/ 392 h 394"/>
                  <a:gd name="T24" fmla="*/ 131 w 373"/>
                  <a:gd name="T25" fmla="*/ 385 h 394"/>
                  <a:gd name="T26" fmla="*/ 104 w 373"/>
                  <a:gd name="T27" fmla="*/ 374 h 394"/>
                  <a:gd name="T28" fmla="*/ 82 w 373"/>
                  <a:gd name="T29" fmla="*/ 360 h 394"/>
                  <a:gd name="T30" fmla="*/ 60 w 373"/>
                  <a:gd name="T31" fmla="*/ 342 h 394"/>
                  <a:gd name="T32" fmla="*/ 42 w 373"/>
                  <a:gd name="T33" fmla="*/ 323 h 394"/>
                  <a:gd name="T34" fmla="*/ 27 w 373"/>
                  <a:gd name="T35" fmla="*/ 299 h 394"/>
                  <a:gd name="T36" fmla="*/ 15 w 373"/>
                  <a:gd name="T37" fmla="*/ 273 h 394"/>
                  <a:gd name="T38" fmla="*/ 5 w 373"/>
                  <a:gd name="T39" fmla="*/ 246 h 394"/>
                  <a:gd name="T40" fmla="*/ 0 w 373"/>
                  <a:gd name="T41" fmla="*/ 217 h 394"/>
                  <a:gd name="T42" fmla="*/ 0 w 373"/>
                  <a:gd name="T43" fmla="*/ 187 h 394"/>
                  <a:gd name="T44" fmla="*/ 3 w 373"/>
                  <a:gd name="T45" fmla="*/ 157 h 394"/>
                  <a:gd name="T46" fmla="*/ 12 w 373"/>
                  <a:gd name="T47" fmla="*/ 128 h 394"/>
                  <a:gd name="T48" fmla="*/ 22 w 373"/>
                  <a:gd name="T49" fmla="*/ 103 h 394"/>
                  <a:gd name="T50" fmla="*/ 37 w 373"/>
                  <a:gd name="T51" fmla="*/ 78 h 394"/>
                  <a:gd name="T52" fmla="*/ 54 w 373"/>
                  <a:gd name="T53" fmla="*/ 57 h 394"/>
                  <a:gd name="T54" fmla="*/ 74 w 373"/>
                  <a:gd name="T55" fmla="*/ 39 h 394"/>
                  <a:gd name="T56" fmla="*/ 98 w 373"/>
                  <a:gd name="T57" fmla="*/ 23 h 394"/>
                  <a:gd name="T58" fmla="*/ 121 w 373"/>
                  <a:gd name="T59" fmla="*/ 12 h 394"/>
                  <a:gd name="T60" fmla="*/ 148 w 373"/>
                  <a:gd name="T61" fmla="*/ 3 h 394"/>
                  <a:gd name="T62" fmla="*/ 177 w 373"/>
                  <a:gd name="T63" fmla="*/ 0 h 394"/>
                  <a:gd name="T64" fmla="*/ 206 w 373"/>
                  <a:gd name="T65" fmla="*/ 0 h 394"/>
                  <a:gd name="T66" fmla="*/ 233 w 373"/>
                  <a:gd name="T67" fmla="*/ 5 h 394"/>
                  <a:gd name="T68" fmla="*/ 258 w 373"/>
                  <a:gd name="T69" fmla="*/ 16 h 394"/>
                  <a:gd name="T70" fmla="*/ 283 w 373"/>
                  <a:gd name="T71" fmla="*/ 28 h 394"/>
                  <a:gd name="T72" fmla="*/ 305 w 373"/>
                  <a:gd name="T73" fmla="*/ 44 h 394"/>
                  <a:gd name="T74" fmla="*/ 324 w 373"/>
                  <a:gd name="T75" fmla="*/ 64 h 394"/>
                  <a:gd name="T76" fmla="*/ 341 w 373"/>
                  <a:gd name="T77" fmla="*/ 87 h 394"/>
                  <a:gd name="T78" fmla="*/ 354 w 373"/>
                  <a:gd name="T79" fmla="*/ 110 h 394"/>
                  <a:gd name="T80" fmla="*/ 364 w 373"/>
                  <a:gd name="T81" fmla="*/ 139 h 394"/>
                  <a:gd name="T82" fmla="*/ 371 w 373"/>
                  <a:gd name="T83" fmla="*/ 167 h 394"/>
                  <a:gd name="T84" fmla="*/ 373 w 373"/>
                  <a:gd name="T85" fmla="*/ 196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3" h="394">
                    <a:moveTo>
                      <a:pt x="373" y="196"/>
                    </a:moveTo>
                    <a:lnTo>
                      <a:pt x="373" y="207"/>
                    </a:lnTo>
                    <a:lnTo>
                      <a:pt x="371" y="217"/>
                    </a:lnTo>
                    <a:lnTo>
                      <a:pt x="371" y="226"/>
                    </a:lnTo>
                    <a:lnTo>
                      <a:pt x="369" y="237"/>
                    </a:lnTo>
                    <a:lnTo>
                      <a:pt x="368" y="246"/>
                    </a:lnTo>
                    <a:lnTo>
                      <a:pt x="364" y="255"/>
                    </a:lnTo>
                    <a:lnTo>
                      <a:pt x="361" y="264"/>
                    </a:lnTo>
                    <a:lnTo>
                      <a:pt x="358" y="273"/>
                    </a:lnTo>
                    <a:lnTo>
                      <a:pt x="354" y="282"/>
                    </a:lnTo>
                    <a:lnTo>
                      <a:pt x="351" y="291"/>
                    </a:lnTo>
                    <a:lnTo>
                      <a:pt x="346" y="299"/>
                    </a:lnTo>
                    <a:lnTo>
                      <a:pt x="341" y="307"/>
                    </a:lnTo>
                    <a:lnTo>
                      <a:pt x="336" y="316"/>
                    </a:lnTo>
                    <a:lnTo>
                      <a:pt x="331" y="323"/>
                    </a:lnTo>
                    <a:lnTo>
                      <a:pt x="324" y="330"/>
                    </a:lnTo>
                    <a:lnTo>
                      <a:pt x="319" y="337"/>
                    </a:lnTo>
                    <a:lnTo>
                      <a:pt x="312" y="342"/>
                    </a:lnTo>
                    <a:lnTo>
                      <a:pt x="305" y="349"/>
                    </a:lnTo>
                    <a:lnTo>
                      <a:pt x="298" y="355"/>
                    </a:lnTo>
                    <a:lnTo>
                      <a:pt x="290" y="360"/>
                    </a:lnTo>
                    <a:lnTo>
                      <a:pt x="283" y="365"/>
                    </a:lnTo>
                    <a:lnTo>
                      <a:pt x="275" y="371"/>
                    </a:lnTo>
                    <a:lnTo>
                      <a:pt x="266" y="374"/>
                    </a:lnTo>
                    <a:lnTo>
                      <a:pt x="258" y="378"/>
                    </a:lnTo>
                    <a:lnTo>
                      <a:pt x="250" y="382"/>
                    </a:lnTo>
                    <a:lnTo>
                      <a:pt x="241" y="385"/>
                    </a:lnTo>
                    <a:lnTo>
                      <a:pt x="233" y="389"/>
                    </a:lnTo>
                    <a:lnTo>
                      <a:pt x="224" y="390"/>
                    </a:lnTo>
                    <a:lnTo>
                      <a:pt x="214" y="392"/>
                    </a:lnTo>
                    <a:lnTo>
                      <a:pt x="206" y="392"/>
                    </a:lnTo>
                    <a:lnTo>
                      <a:pt x="196" y="394"/>
                    </a:lnTo>
                    <a:lnTo>
                      <a:pt x="185" y="394"/>
                    </a:lnTo>
                    <a:lnTo>
                      <a:pt x="177" y="394"/>
                    </a:lnTo>
                    <a:lnTo>
                      <a:pt x="167" y="392"/>
                    </a:lnTo>
                    <a:lnTo>
                      <a:pt x="158" y="392"/>
                    </a:lnTo>
                    <a:lnTo>
                      <a:pt x="148" y="390"/>
                    </a:lnTo>
                    <a:lnTo>
                      <a:pt x="140" y="389"/>
                    </a:lnTo>
                    <a:lnTo>
                      <a:pt x="131" y="385"/>
                    </a:lnTo>
                    <a:lnTo>
                      <a:pt x="121" y="382"/>
                    </a:lnTo>
                    <a:lnTo>
                      <a:pt x="113" y="378"/>
                    </a:lnTo>
                    <a:lnTo>
                      <a:pt x="104" y="374"/>
                    </a:lnTo>
                    <a:lnTo>
                      <a:pt x="98" y="371"/>
                    </a:lnTo>
                    <a:lnTo>
                      <a:pt x="89" y="365"/>
                    </a:lnTo>
                    <a:lnTo>
                      <a:pt x="82" y="360"/>
                    </a:lnTo>
                    <a:lnTo>
                      <a:pt x="74" y="355"/>
                    </a:lnTo>
                    <a:lnTo>
                      <a:pt x="67" y="349"/>
                    </a:lnTo>
                    <a:lnTo>
                      <a:pt x="60" y="342"/>
                    </a:lnTo>
                    <a:lnTo>
                      <a:pt x="54" y="337"/>
                    </a:lnTo>
                    <a:lnTo>
                      <a:pt x="49" y="330"/>
                    </a:lnTo>
                    <a:lnTo>
                      <a:pt x="42" y="323"/>
                    </a:lnTo>
                    <a:lnTo>
                      <a:pt x="37" y="316"/>
                    </a:lnTo>
                    <a:lnTo>
                      <a:pt x="32" y="307"/>
                    </a:lnTo>
                    <a:lnTo>
                      <a:pt x="27" y="299"/>
                    </a:lnTo>
                    <a:lnTo>
                      <a:pt x="22" y="291"/>
                    </a:lnTo>
                    <a:lnTo>
                      <a:pt x="18" y="282"/>
                    </a:lnTo>
                    <a:lnTo>
                      <a:pt x="15" y="273"/>
                    </a:lnTo>
                    <a:lnTo>
                      <a:pt x="12" y="264"/>
                    </a:lnTo>
                    <a:lnTo>
                      <a:pt x="8" y="255"/>
                    </a:lnTo>
                    <a:lnTo>
                      <a:pt x="5" y="246"/>
                    </a:lnTo>
                    <a:lnTo>
                      <a:pt x="3" y="237"/>
                    </a:lnTo>
                    <a:lnTo>
                      <a:pt x="1" y="226"/>
                    </a:lnTo>
                    <a:lnTo>
                      <a:pt x="0" y="217"/>
                    </a:lnTo>
                    <a:lnTo>
                      <a:pt x="0" y="207"/>
                    </a:lnTo>
                    <a:lnTo>
                      <a:pt x="0" y="196"/>
                    </a:lnTo>
                    <a:lnTo>
                      <a:pt x="0" y="187"/>
                    </a:lnTo>
                    <a:lnTo>
                      <a:pt x="0" y="176"/>
                    </a:lnTo>
                    <a:lnTo>
                      <a:pt x="1" y="167"/>
                    </a:lnTo>
                    <a:lnTo>
                      <a:pt x="3" y="157"/>
                    </a:lnTo>
                    <a:lnTo>
                      <a:pt x="5" y="148"/>
                    </a:lnTo>
                    <a:lnTo>
                      <a:pt x="8" y="139"/>
                    </a:lnTo>
                    <a:lnTo>
                      <a:pt x="12" y="128"/>
                    </a:lnTo>
                    <a:lnTo>
                      <a:pt x="15" y="119"/>
                    </a:lnTo>
                    <a:lnTo>
                      <a:pt x="18" y="110"/>
                    </a:lnTo>
                    <a:lnTo>
                      <a:pt x="22" y="103"/>
                    </a:lnTo>
                    <a:lnTo>
                      <a:pt x="27" y="94"/>
                    </a:lnTo>
                    <a:lnTo>
                      <a:pt x="32" y="87"/>
                    </a:lnTo>
                    <a:lnTo>
                      <a:pt x="37" y="78"/>
                    </a:lnTo>
                    <a:lnTo>
                      <a:pt x="42" y="71"/>
                    </a:lnTo>
                    <a:lnTo>
                      <a:pt x="49" y="64"/>
                    </a:lnTo>
                    <a:lnTo>
                      <a:pt x="54" y="57"/>
                    </a:lnTo>
                    <a:lnTo>
                      <a:pt x="60" y="52"/>
                    </a:lnTo>
                    <a:lnTo>
                      <a:pt x="67" y="44"/>
                    </a:lnTo>
                    <a:lnTo>
                      <a:pt x="74" y="39"/>
                    </a:lnTo>
                    <a:lnTo>
                      <a:pt x="82" y="34"/>
                    </a:lnTo>
                    <a:lnTo>
                      <a:pt x="89" y="28"/>
                    </a:lnTo>
                    <a:lnTo>
                      <a:pt x="98" y="23"/>
                    </a:lnTo>
                    <a:lnTo>
                      <a:pt x="104" y="19"/>
                    </a:lnTo>
                    <a:lnTo>
                      <a:pt x="113" y="16"/>
                    </a:lnTo>
                    <a:lnTo>
                      <a:pt x="121" y="12"/>
                    </a:lnTo>
                    <a:lnTo>
                      <a:pt x="131" y="9"/>
                    </a:lnTo>
                    <a:lnTo>
                      <a:pt x="140" y="5"/>
                    </a:lnTo>
                    <a:lnTo>
                      <a:pt x="148" y="3"/>
                    </a:lnTo>
                    <a:lnTo>
                      <a:pt x="158" y="2"/>
                    </a:lnTo>
                    <a:lnTo>
                      <a:pt x="167" y="0"/>
                    </a:lnTo>
                    <a:lnTo>
                      <a:pt x="177" y="0"/>
                    </a:lnTo>
                    <a:lnTo>
                      <a:pt x="185" y="0"/>
                    </a:lnTo>
                    <a:lnTo>
                      <a:pt x="196" y="0"/>
                    </a:lnTo>
                    <a:lnTo>
                      <a:pt x="206" y="0"/>
                    </a:lnTo>
                    <a:lnTo>
                      <a:pt x="214" y="2"/>
                    </a:lnTo>
                    <a:lnTo>
                      <a:pt x="224" y="3"/>
                    </a:lnTo>
                    <a:lnTo>
                      <a:pt x="233" y="5"/>
                    </a:lnTo>
                    <a:lnTo>
                      <a:pt x="241" y="9"/>
                    </a:lnTo>
                    <a:lnTo>
                      <a:pt x="250" y="12"/>
                    </a:lnTo>
                    <a:lnTo>
                      <a:pt x="258" y="16"/>
                    </a:lnTo>
                    <a:lnTo>
                      <a:pt x="266" y="19"/>
                    </a:lnTo>
                    <a:lnTo>
                      <a:pt x="275" y="23"/>
                    </a:lnTo>
                    <a:lnTo>
                      <a:pt x="283" y="28"/>
                    </a:lnTo>
                    <a:lnTo>
                      <a:pt x="290" y="34"/>
                    </a:lnTo>
                    <a:lnTo>
                      <a:pt x="298" y="39"/>
                    </a:lnTo>
                    <a:lnTo>
                      <a:pt x="305" y="44"/>
                    </a:lnTo>
                    <a:lnTo>
                      <a:pt x="312" y="52"/>
                    </a:lnTo>
                    <a:lnTo>
                      <a:pt x="319" y="57"/>
                    </a:lnTo>
                    <a:lnTo>
                      <a:pt x="324" y="64"/>
                    </a:lnTo>
                    <a:lnTo>
                      <a:pt x="331" y="71"/>
                    </a:lnTo>
                    <a:lnTo>
                      <a:pt x="336" y="78"/>
                    </a:lnTo>
                    <a:lnTo>
                      <a:pt x="341" y="87"/>
                    </a:lnTo>
                    <a:lnTo>
                      <a:pt x="346" y="94"/>
                    </a:lnTo>
                    <a:lnTo>
                      <a:pt x="351" y="103"/>
                    </a:lnTo>
                    <a:lnTo>
                      <a:pt x="354" y="110"/>
                    </a:lnTo>
                    <a:lnTo>
                      <a:pt x="358" y="119"/>
                    </a:lnTo>
                    <a:lnTo>
                      <a:pt x="361" y="128"/>
                    </a:lnTo>
                    <a:lnTo>
                      <a:pt x="364" y="139"/>
                    </a:lnTo>
                    <a:lnTo>
                      <a:pt x="368" y="148"/>
                    </a:lnTo>
                    <a:lnTo>
                      <a:pt x="369" y="157"/>
                    </a:lnTo>
                    <a:lnTo>
                      <a:pt x="371" y="167"/>
                    </a:lnTo>
                    <a:lnTo>
                      <a:pt x="371" y="176"/>
                    </a:lnTo>
                    <a:lnTo>
                      <a:pt x="373" y="187"/>
                    </a:lnTo>
                    <a:lnTo>
                      <a:pt x="373" y="196"/>
                    </a:lnTo>
                    <a:lnTo>
                      <a:pt x="373" y="196"/>
                    </a:lnTo>
                    <a:lnTo>
                      <a:pt x="373" y="196"/>
                    </a:lnTo>
                  </a:path>
                </a:pathLst>
              </a:custGeom>
              <a:noFill/>
              <a:ln w="12700">
                <a:solidFill>
                  <a:srgbClr val="800000"/>
                </a:solidFill>
                <a:prstDash val="solid"/>
                <a:round/>
                <a:headEnd/>
                <a:tailEnd/>
              </a:ln>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 name="Freeform 6"/>
              <p:cNvSpPr>
                <a:spLocks/>
              </p:cNvSpPr>
              <p:nvPr/>
            </p:nvSpPr>
            <p:spPr bwMode="auto">
              <a:xfrm>
                <a:off x="1169988" y="5349876"/>
                <a:ext cx="868363" cy="646113"/>
              </a:xfrm>
              <a:custGeom>
                <a:avLst/>
                <a:gdLst>
                  <a:gd name="T0" fmla="*/ 204 w 547"/>
                  <a:gd name="T1" fmla="*/ 407 h 407"/>
                  <a:gd name="T2" fmla="*/ 201 w 547"/>
                  <a:gd name="T3" fmla="*/ 401 h 407"/>
                  <a:gd name="T4" fmla="*/ 189 w 547"/>
                  <a:gd name="T5" fmla="*/ 382 h 407"/>
                  <a:gd name="T6" fmla="*/ 172 w 547"/>
                  <a:gd name="T7" fmla="*/ 350 h 407"/>
                  <a:gd name="T8" fmla="*/ 152 w 547"/>
                  <a:gd name="T9" fmla="*/ 303 h 407"/>
                  <a:gd name="T10" fmla="*/ 132 w 547"/>
                  <a:gd name="T11" fmla="*/ 268 h 407"/>
                  <a:gd name="T12" fmla="*/ 96 w 547"/>
                  <a:gd name="T13" fmla="*/ 237 h 407"/>
                  <a:gd name="T14" fmla="*/ 54 w 547"/>
                  <a:gd name="T15" fmla="*/ 214 h 407"/>
                  <a:gd name="T16" fmla="*/ 9 w 547"/>
                  <a:gd name="T17" fmla="*/ 200 h 407"/>
                  <a:gd name="T18" fmla="*/ 0 w 547"/>
                  <a:gd name="T19" fmla="*/ 184 h 407"/>
                  <a:gd name="T20" fmla="*/ 12 w 547"/>
                  <a:gd name="T21" fmla="*/ 175 h 407"/>
                  <a:gd name="T22" fmla="*/ 15 w 547"/>
                  <a:gd name="T23" fmla="*/ 170 h 407"/>
                  <a:gd name="T24" fmla="*/ 24 w 547"/>
                  <a:gd name="T25" fmla="*/ 166 h 407"/>
                  <a:gd name="T26" fmla="*/ 27 w 547"/>
                  <a:gd name="T27" fmla="*/ 168 h 407"/>
                  <a:gd name="T28" fmla="*/ 47 w 547"/>
                  <a:gd name="T29" fmla="*/ 166 h 407"/>
                  <a:gd name="T30" fmla="*/ 61 w 547"/>
                  <a:gd name="T31" fmla="*/ 159 h 407"/>
                  <a:gd name="T32" fmla="*/ 78 w 547"/>
                  <a:gd name="T33" fmla="*/ 143 h 407"/>
                  <a:gd name="T34" fmla="*/ 81 w 547"/>
                  <a:gd name="T35" fmla="*/ 129 h 407"/>
                  <a:gd name="T36" fmla="*/ 68 w 547"/>
                  <a:gd name="T37" fmla="*/ 107 h 407"/>
                  <a:gd name="T38" fmla="*/ 44 w 547"/>
                  <a:gd name="T39" fmla="*/ 75 h 407"/>
                  <a:gd name="T40" fmla="*/ 41 w 547"/>
                  <a:gd name="T41" fmla="*/ 38 h 407"/>
                  <a:gd name="T42" fmla="*/ 46 w 547"/>
                  <a:gd name="T43" fmla="*/ 18 h 407"/>
                  <a:gd name="T44" fmla="*/ 61 w 547"/>
                  <a:gd name="T45" fmla="*/ 0 h 407"/>
                  <a:gd name="T46" fmla="*/ 95 w 547"/>
                  <a:gd name="T47" fmla="*/ 20 h 407"/>
                  <a:gd name="T48" fmla="*/ 120 w 547"/>
                  <a:gd name="T49" fmla="*/ 38 h 407"/>
                  <a:gd name="T50" fmla="*/ 149 w 547"/>
                  <a:gd name="T51" fmla="*/ 57 h 407"/>
                  <a:gd name="T52" fmla="*/ 172 w 547"/>
                  <a:gd name="T53" fmla="*/ 61 h 407"/>
                  <a:gd name="T54" fmla="*/ 211 w 547"/>
                  <a:gd name="T55" fmla="*/ 77 h 407"/>
                  <a:gd name="T56" fmla="*/ 250 w 547"/>
                  <a:gd name="T57" fmla="*/ 98 h 407"/>
                  <a:gd name="T58" fmla="*/ 282 w 547"/>
                  <a:gd name="T59" fmla="*/ 120 h 407"/>
                  <a:gd name="T60" fmla="*/ 314 w 547"/>
                  <a:gd name="T61" fmla="*/ 130 h 407"/>
                  <a:gd name="T62" fmla="*/ 346 w 547"/>
                  <a:gd name="T63" fmla="*/ 136 h 407"/>
                  <a:gd name="T64" fmla="*/ 366 w 547"/>
                  <a:gd name="T65" fmla="*/ 146 h 407"/>
                  <a:gd name="T66" fmla="*/ 385 w 547"/>
                  <a:gd name="T67" fmla="*/ 159 h 407"/>
                  <a:gd name="T68" fmla="*/ 390 w 547"/>
                  <a:gd name="T69" fmla="*/ 166 h 407"/>
                  <a:gd name="T70" fmla="*/ 380 w 547"/>
                  <a:gd name="T71" fmla="*/ 178 h 407"/>
                  <a:gd name="T72" fmla="*/ 365 w 547"/>
                  <a:gd name="T73" fmla="*/ 193 h 407"/>
                  <a:gd name="T74" fmla="*/ 415 w 547"/>
                  <a:gd name="T75" fmla="*/ 241 h 407"/>
                  <a:gd name="T76" fmla="*/ 488 w 547"/>
                  <a:gd name="T77" fmla="*/ 314 h 407"/>
                  <a:gd name="T78" fmla="*/ 529 w 547"/>
                  <a:gd name="T79" fmla="*/ 373 h 407"/>
                  <a:gd name="T80" fmla="*/ 547 w 547"/>
                  <a:gd name="T81" fmla="*/ 407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47" h="407">
                    <a:moveTo>
                      <a:pt x="547" y="407"/>
                    </a:moveTo>
                    <a:lnTo>
                      <a:pt x="204" y="407"/>
                    </a:lnTo>
                    <a:lnTo>
                      <a:pt x="203" y="405"/>
                    </a:lnTo>
                    <a:lnTo>
                      <a:pt x="201" y="401"/>
                    </a:lnTo>
                    <a:lnTo>
                      <a:pt x="196" y="393"/>
                    </a:lnTo>
                    <a:lnTo>
                      <a:pt x="189" y="382"/>
                    </a:lnTo>
                    <a:lnTo>
                      <a:pt x="182" y="368"/>
                    </a:lnTo>
                    <a:lnTo>
                      <a:pt x="172" y="350"/>
                    </a:lnTo>
                    <a:lnTo>
                      <a:pt x="164" y="328"/>
                    </a:lnTo>
                    <a:lnTo>
                      <a:pt x="152" y="303"/>
                    </a:lnTo>
                    <a:lnTo>
                      <a:pt x="144" y="285"/>
                    </a:lnTo>
                    <a:lnTo>
                      <a:pt x="132" y="268"/>
                    </a:lnTo>
                    <a:lnTo>
                      <a:pt x="115" y="252"/>
                    </a:lnTo>
                    <a:lnTo>
                      <a:pt x="96" y="237"/>
                    </a:lnTo>
                    <a:lnTo>
                      <a:pt x="76" y="225"/>
                    </a:lnTo>
                    <a:lnTo>
                      <a:pt x="54" y="214"/>
                    </a:lnTo>
                    <a:lnTo>
                      <a:pt x="32" y="205"/>
                    </a:lnTo>
                    <a:lnTo>
                      <a:pt x="9" y="200"/>
                    </a:lnTo>
                    <a:lnTo>
                      <a:pt x="4" y="191"/>
                    </a:lnTo>
                    <a:lnTo>
                      <a:pt x="0" y="184"/>
                    </a:lnTo>
                    <a:lnTo>
                      <a:pt x="4" y="178"/>
                    </a:lnTo>
                    <a:lnTo>
                      <a:pt x="12" y="175"/>
                    </a:lnTo>
                    <a:lnTo>
                      <a:pt x="14" y="173"/>
                    </a:lnTo>
                    <a:lnTo>
                      <a:pt x="15" y="170"/>
                    </a:lnTo>
                    <a:lnTo>
                      <a:pt x="19" y="161"/>
                    </a:lnTo>
                    <a:lnTo>
                      <a:pt x="24" y="166"/>
                    </a:lnTo>
                    <a:lnTo>
                      <a:pt x="25" y="168"/>
                    </a:lnTo>
                    <a:lnTo>
                      <a:pt x="27" y="168"/>
                    </a:lnTo>
                    <a:lnTo>
                      <a:pt x="42" y="166"/>
                    </a:lnTo>
                    <a:lnTo>
                      <a:pt x="47" y="166"/>
                    </a:lnTo>
                    <a:lnTo>
                      <a:pt x="52" y="164"/>
                    </a:lnTo>
                    <a:lnTo>
                      <a:pt x="61" y="159"/>
                    </a:lnTo>
                    <a:lnTo>
                      <a:pt x="69" y="152"/>
                    </a:lnTo>
                    <a:lnTo>
                      <a:pt x="78" y="143"/>
                    </a:lnTo>
                    <a:lnTo>
                      <a:pt x="81" y="136"/>
                    </a:lnTo>
                    <a:lnTo>
                      <a:pt x="81" y="129"/>
                    </a:lnTo>
                    <a:lnTo>
                      <a:pt x="78" y="121"/>
                    </a:lnTo>
                    <a:lnTo>
                      <a:pt x="68" y="107"/>
                    </a:lnTo>
                    <a:lnTo>
                      <a:pt x="56" y="91"/>
                    </a:lnTo>
                    <a:lnTo>
                      <a:pt x="44" y="75"/>
                    </a:lnTo>
                    <a:lnTo>
                      <a:pt x="39" y="55"/>
                    </a:lnTo>
                    <a:lnTo>
                      <a:pt x="41" y="38"/>
                    </a:lnTo>
                    <a:lnTo>
                      <a:pt x="42" y="27"/>
                    </a:lnTo>
                    <a:lnTo>
                      <a:pt x="46" y="18"/>
                    </a:lnTo>
                    <a:lnTo>
                      <a:pt x="52" y="9"/>
                    </a:lnTo>
                    <a:lnTo>
                      <a:pt x="61" y="0"/>
                    </a:lnTo>
                    <a:lnTo>
                      <a:pt x="79" y="9"/>
                    </a:lnTo>
                    <a:lnTo>
                      <a:pt x="95" y="20"/>
                    </a:lnTo>
                    <a:lnTo>
                      <a:pt x="108" y="29"/>
                    </a:lnTo>
                    <a:lnTo>
                      <a:pt x="120" y="38"/>
                    </a:lnTo>
                    <a:lnTo>
                      <a:pt x="139" y="52"/>
                    </a:lnTo>
                    <a:lnTo>
                      <a:pt x="149" y="57"/>
                    </a:lnTo>
                    <a:lnTo>
                      <a:pt x="157" y="59"/>
                    </a:lnTo>
                    <a:lnTo>
                      <a:pt x="172" y="61"/>
                    </a:lnTo>
                    <a:lnTo>
                      <a:pt x="191" y="66"/>
                    </a:lnTo>
                    <a:lnTo>
                      <a:pt x="211" y="77"/>
                    </a:lnTo>
                    <a:lnTo>
                      <a:pt x="231" y="87"/>
                    </a:lnTo>
                    <a:lnTo>
                      <a:pt x="250" y="98"/>
                    </a:lnTo>
                    <a:lnTo>
                      <a:pt x="269" y="111"/>
                    </a:lnTo>
                    <a:lnTo>
                      <a:pt x="282" y="120"/>
                    </a:lnTo>
                    <a:lnTo>
                      <a:pt x="294" y="127"/>
                    </a:lnTo>
                    <a:lnTo>
                      <a:pt x="314" y="130"/>
                    </a:lnTo>
                    <a:lnTo>
                      <a:pt x="331" y="132"/>
                    </a:lnTo>
                    <a:lnTo>
                      <a:pt x="346" y="136"/>
                    </a:lnTo>
                    <a:lnTo>
                      <a:pt x="356" y="141"/>
                    </a:lnTo>
                    <a:lnTo>
                      <a:pt x="366" y="146"/>
                    </a:lnTo>
                    <a:lnTo>
                      <a:pt x="377" y="153"/>
                    </a:lnTo>
                    <a:lnTo>
                      <a:pt x="385" y="159"/>
                    </a:lnTo>
                    <a:lnTo>
                      <a:pt x="390" y="164"/>
                    </a:lnTo>
                    <a:lnTo>
                      <a:pt x="390" y="166"/>
                    </a:lnTo>
                    <a:lnTo>
                      <a:pt x="388" y="170"/>
                    </a:lnTo>
                    <a:lnTo>
                      <a:pt x="380" y="178"/>
                    </a:lnTo>
                    <a:lnTo>
                      <a:pt x="370" y="187"/>
                    </a:lnTo>
                    <a:lnTo>
                      <a:pt x="365" y="193"/>
                    </a:lnTo>
                    <a:lnTo>
                      <a:pt x="363" y="196"/>
                    </a:lnTo>
                    <a:lnTo>
                      <a:pt x="415" y="241"/>
                    </a:lnTo>
                    <a:lnTo>
                      <a:pt x="466" y="287"/>
                    </a:lnTo>
                    <a:lnTo>
                      <a:pt x="488" y="314"/>
                    </a:lnTo>
                    <a:lnTo>
                      <a:pt x="510" y="341"/>
                    </a:lnTo>
                    <a:lnTo>
                      <a:pt x="529" y="373"/>
                    </a:lnTo>
                    <a:lnTo>
                      <a:pt x="547" y="407"/>
                    </a:lnTo>
                    <a:lnTo>
                      <a:pt x="547" y="407"/>
                    </a:lnTo>
                    <a:close/>
                  </a:path>
                </a:pathLst>
              </a:custGeom>
              <a:solidFill>
                <a:srgbClr val="800000"/>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innerShdw blurRad="114300">
                      <a:prstClr val="black"/>
                    </a:innerShdw>
                  </a:effectLst>
                  <a:uLnTx/>
                  <a:uFillTx/>
                </a:endParaRPr>
              </a:p>
            </p:txBody>
          </p:sp>
        </p:grpSp>
      </p:grpSp>
      <p:sp>
        <p:nvSpPr>
          <p:cNvPr id="6" name="Text Box 11"/>
          <p:cNvSpPr txBox="1">
            <a:spLocks noChangeArrowheads="1"/>
          </p:cNvSpPr>
          <p:nvPr/>
        </p:nvSpPr>
        <p:spPr bwMode="auto">
          <a:xfrm>
            <a:off x="3175" y="304063"/>
            <a:ext cx="9144000" cy="1446550"/>
          </a:xfrm>
          <a:prstGeom prst="rect">
            <a:avLst/>
          </a:prstGeom>
          <a:noFill/>
          <a:ln w="9525">
            <a:noFill/>
            <a:miter lim="800000"/>
            <a:headEnd/>
            <a:tailEnd/>
          </a:ln>
          <a:effectLst/>
        </p:spPr>
        <p:txBody>
          <a:bodyPr wrap="square">
            <a:spAutoFit/>
          </a:bodyPr>
          <a:lstStyle/>
          <a:p>
            <a:pPr algn="ctr">
              <a:defRPr/>
            </a:pPr>
            <a:r>
              <a:rPr lang="en-US" b="0" kern="0" dirty="0">
                <a:solidFill>
                  <a:srgbClr val="800000"/>
                </a:solidFill>
                <a:effectLst>
                  <a:outerShdw blurRad="38100" dist="38100" dir="2700000" algn="tl">
                    <a:srgbClr val="000000">
                      <a:alpha val="43137"/>
                    </a:srgbClr>
                  </a:outerShdw>
                </a:effectLst>
                <a:latin typeface="Maiandra GD" pitchFamily="34" charset="0"/>
              </a:rPr>
              <a:t>Wilderness Act of 1964</a:t>
            </a:r>
          </a:p>
          <a:p>
            <a:pPr algn="ctr">
              <a:defRPr/>
            </a:pPr>
            <a:r>
              <a:rPr lang="en-US" sz="2800" b="0" dirty="0">
                <a:solidFill>
                  <a:srgbClr val="800000"/>
                </a:solidFill>
                <a:effectLst>
                  <a:outerShdw blurRad="38100" dist="38100" dir="2700000" algn="tl">
                    <a:srgbClr val="000000">
                      <a:alpha val="43137"/>
                    </a:srgbClr>
                  </a:outerShdw>
                </a:effectLst>
                <a:latin typeface="Maiandra GD" pitchFamily="34" charset="0"/>
              </a:rPr>
              <a:t>a</a:t>
            </a:r>
            <a:r>
              <a:rPr lang="en-US" sz="2800" b="0" dirty="0" smtClean="0">
                <a:solidFill>
                  <a:srgbClr val="800000"/>
                </a:solidFill>
                <a:effectLst>
                  <a:outerShdw blurRad="38100" dist="38100" dir="2700000" algn="tl">
                    <a:srgbClr val="000000">
                      <a:alpha val="43137"/>
                    </a:srgbClr>
                  </a:outerShdw>
                </a:effectLst>
                <a:latin typeface="Maiandra GD" pitchFamily="34" charset="0"/>
              </a:rPr>
              <a:t>nd </a:t>
            </a:r>
            <a:r>
              <a:rPr lang="en-US" sz="2800" b="0" dirty="0" smtClean="0">
                <a:solidFill>
                  <a:srgbClr val="800000"/>
                </a:solidFill>
                <a:effectLst>
                  <a:outerShdw blurRad="38100" dist="38100" dir="2700000" algn="tl">
                    <a:srgbClr val="000000">
                      <a:alpha val="43137"/>
                    </a:srgbClr>
                  </a:outerShdw>
                </a:effectLst>
                <a:latin typeface="Maiandra GD" pitchFamily="34" charset="0"/>
              </a:rPr>
              <a:t>US Forest Service Wilderness Fire Policy</a:t>
            </a:r>
            <a:endParaRPr lang="en-US" sz="2800" b="0" dirty="0">
              <a:solidFill>
                <a:srgbClr val="800000"/>
              </a:solidFill>
              <a:effectLst>
                <a:outerShdw blurRad="38100" dist="38100" dir="2700000" algn="tl">
                  <a:srgbClr val="000000">
                    <a:alpha val="43137"/>
                  </a:srgbClr>
                </a:outerShdw>
              </a:effectLst>
              <a:latin typeface="Maiandra GD" pitchFamily="34" charset="0"/>
            </a:endParaRPr>
          </a:p>
        </p:txBody>
      </p:sp>
      <p:pic>
        <p:nvPicPr>
          <p:cNvPr id="11" name="Picture 6" descr="C:\Documents and Settings\kstraley\My Documents\Carhart\Administration\Graphics\Logos\fs shield color on white hi re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75491" y="5637564"/>
            <a:ext cx="1043790" cy="1032824"/>
          </a:xfrm>
          <a:prstGeom prst="rect">
            <a:avLst/>
          </a:prstGeom>
          <a:noFill/>
          <a:ln>
            <a:noFill/>
          </a:ln>
          <a:effectLst>
            <a:outerShdw blurRad="50800" dist="38100" dir="2700000" algn="tl" rotWithShape="0">
              <a:prstClr val="black">
                <a:alpha val="40000"/>
              </a:prstClr>
            </a:outerShdw>
          </a:effectLst>
          <a:scene3d>
            <a:camera prst="orthographicFront"/>
            <a:lightRig rig="twoPt" dir="t">
              <a:rot lat="0" lon="0" rev="5400000"/>
            </a:lightRig>
          </a:scene3d>
          <a:sp3d>
            <a:bevelT w="228600" h="2286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885849" y="6134014"/>
            <a:ext cx="2019420" cy="276999"/>
          </a:xfrm>
          <a:prstGeom prst="rect">
            <a:avLst/>
          </a:prstGeom>
          <a:noFill/>
        </p:spPr>
        <p:txBody>
          <a:bodyPr wrap="square" rtlCol="0">
            <a:spAutoFit/>
          </a:bodyPr>
          <a:lstStyle/>
          <a:p>
            <a:r>
              <a:rPr lang="en-US" sz="1200" dirty="0" smtClean="0">
                <a:solidFill>
                  <a:schemeClr val="bg1"/>
                </a:solidFill>
              </a:rPr>
              <a:t>Photo credit: Bill Hodge</a:t>
            </a:r>
            <a:endParaRPr lang="en-US" sz="1200" dirty="0">
              <a:solidFill>
                <a:schemeClr val="bg1"/>
              </a:solidFill>
            </a:endParaRPr>
          </a:p>
        </p:txBody>
      </p:sp>
    </p:spTree>
    <p:extLst>
      <p:ext uri="{BB962C8B-B14F-4D97-AF65-F5344CB8AC3E}">
        <p14:creationId xmlns:p14="http://schemas.microsoft.com/office/powerpoint/2010/main" val="1937650250"/>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457201" y="1365663"/>
            <a:ext cx="8241476" cy="5035138"/>
            <a:chOff x="457201" y="1365663"/>
            <a:chExt cx="8241476" cy="5035138"/>
          </a:xfrm>
        </p:grpSpPr>
        <p:pic>
          <p:nvPicPr>
            <p:cNvPr id="1032" name="Picture 8" descr="http://static.wixstatic.com/media/847036004a7b5a856462593e8ce48f1e.wix_mp_5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1" y="1365663"/>
              <a:ext cx="8241476" cy="5035138"/>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2402006" y="1767385"/>
              <a:ext cx="61415" cy="137615"/>
            </a:xfrm>
            <a:prstGeom prst="ellipse">
              <a:avLst/>
            </a:prstGeom>
            <a:solidFill>
              <a:srgbClr val="EECE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flipV="1">
              <a:off x="8096250" y="3248026"/>
              <a:ext cx="486768" cy="328612"/>
            </a:xfrm>
            <a:prstGeom prst="line">
              <a:avLst/>
            </a:prstGeom>
            <a:ln w="63500" cap="rnd">
              <a:solidFill>
                <a:srgbClr val="EDCE8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6829425" y="4400550"/>
              <a:ext cx="1795463" cy="1404940"/>
            </a:xfrm>
            <a:prstGeom prst="line">
              <a:avLst/>
            </a:prstGeom>
            <a:ln w="63500" cap="rnd">
              <a:solidFill>
                <a:srgbClr val="EDCE8C"/>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6248400" y="5805490"/>
              <a:ext cx="542925" cy="447673"/>
            </a:xfrm>
            <a:prstGeom prst="line">
              <a:avLst/>
            </a:prstGeom>
            <a:ln w="63500" cap="rnd">
              <a:solidFill>
                <a:srgbClr val="EDCE8C"/>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4024313" y="5325007"/>
              <a:ext cx="550862" cy="928156"/>
            </a:xfrm>
            <a:prstGeom prst="line">
              <a:avLst/>
            </a:prstGeom>
            <a:ln w="63500" cap="rnd">
              <a:solidFill>
                <a:srgbClr val="EDCE8C"/>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4254500" y="1743075"/>
              <a:ext cx="0" cy="75846"/>
            </a:xfrm>
            <a:prstGeom prst="line">
              <a:avLst/>
            </a:prstGeom>
            <a:ln w="12700" cap="rnd">
              <a:solidFill>
                <a:srgbClr val="E6C175"/>
              </a:solidFill>
            </a:ln>
          </p:spPr>
          <p:style>
            <a:lnRef idx="1">
              <a:schemeClr val="accent1"/>
            </a:lnRef>
            <a:fillRef idx="0">
              <a:schemeClr val="accent1"/>
            </a:fillRef>
            <a:effectRef idx="0">
              <a:schemeClr val="accent1"/>
            </a:effectRef>
            <a:fontRef idx="minor">
              <a:schemeClr val="tx1"/>
            </a:fontRef>
          </p:style>
        </p:cxnSp>
      </p:grpSp>
      <p:sp>
        <p:nvSpPr>
          <p:cNvPr id="4" name="TextBox 3"/>
          <p:cNvSpPr txBox="1"/>
          <p:nvPr/>
        </p:nvSpPr>
        <p:spPr>
          <a:xfrm>
            <a:off x="-1" y="304800"/>
            <a:ext cx="9144000" cy="830997"/>
          </a:xfrm>
          <a:prstGeom prst="rect">
            <a:avLst/>
          </a:prstGeom>
          <a:noFill/>
          <a:effectLst/>
        </p:spPr>
        <p:txBody>
          <a:bodyPr wrap="square" rtlCol="0">
            <a:spAutoFit/>
          </a:bodyPr>
          <a:lstStyle/>
          <a:p>
            <a:pPr algn="ctr"/>
            <a:r>
              <a:rPr lang="en-US" sz="4800" b="0" kern="0" dirty="0">
                <a:solidFill>
                  <a:srgbClr val="800000"/>
                </a:solidFill>
                <a:effectLst>
                  <a:outerShdw blurRad="38100" dist="38100" dir="2700000" algn="tl">
                    <a:srgbClr val="000000">
                      <a:alpha val="43137"/>
                    </a:srgbClr>
                  </a:outerShdw>
                </a:effectLst>
                <a:latin typeface="Maiandra GD" pitchFamily="34" charset="0"/>
              </a:rPr>
              <a:t>Statement of </a:t>
            </a:r>
            <a:r>
              <a:rPr lang="en-US" sz="4800" b="0" kern="0" dirty="0" smtClean="0">
                <a:solidFill>
                  <a:srgbClr val="800000"/>
                </a:solidFill>
                <a:effectLst>
                  <a:outerShdw blurRad="38100" dist="38100" dir="2700000" algn="tl">
                    <a:srgbClr val="000000">
                      <a:alpha val="43137"/>
                    </a:srgbClr>
                  </a:outerShdw>
                </a:effectLst>
                <a:latin typeface="Maiandra GD" pitchFamily="34" charset="0"/>
              </a:rPr>
              <a:t>Purpose</a:t>
            </a:r>
            <a:endParaRPr lang="en-US" sz="4800" b="0" kern="0" dirty="0">
              <a:solidFill>
                <a:srgbClr val="800000"/>
              </a:solidFill>
              <a:effectLst>
                <a:outerShdw blurRad="38100" dist="38100" dir="2700000" algn="tl">
                  <a:srgbClr val="000000">
                    <a:alpha val="43137"/>
                  </a:srgbClr>
                </a:outerShdw>
              </a:effectLst>
              <a:latin typeface="Maiandra GD" pitchFamily="34" charset="0"/>
            </a:endParaRPr>
          </a:p>
        </p:txBody>
      </p:sp>
      <p:sp>
        <p:nvSpPr>
          <p:cNvPr id="3" name="Rectangle 2"/>
          <p:cNvSpPr txBox="1">
            <a:spLocks noChangeArrowheads="1"/>
          </p:cNvSpPr>
          <p:nvPr/>
        </p:nvSpPr>
        <p:spPr bwMode="auto">
          <a:xfrm>
            <a:off x="1524000" y="1905000"/>
            <a:ext cx="6096000" cy="3282390"/>
          </a:xfrm>
          <a:prstGeom prst="rect">
            <a:avLst/>
          </a:prstGeom>
          <a:noFill/>
          <a:ln w="9525">
            <a:noFill/>
            <a:miter lim="800000"/>
            <a:headEnd/>
            <a:tailEnd/>
          </a:ln>
        </p:spPr>
        <p:txBody>
          <a:bodyPr/>
          <a:lstStyle/>
          <a:p>
            <a:pPr indent="-342900">
              <a:lnSpc>
                <a:spcPts val="3200"/>
              </a:lnSpc>
              <a:spcBef>
                <a:spcPts val="0"/>
              </a:spcBef>
              <a:spcAft>
                <a:spcPts val="0"/>
              </a:spcAft>
              <a:buClr>
                <a:srgbClr val="333399"/>
              </a:buClr>
              <a:buSzPct val="80000"/>
              <a:defRPr/>
            </a:pPr>
            <a:r>
              <a:rPr lang="en-US" sz="2400" b="0" i="1" kern="0" dirty="0">
                <a:solidFill>
                  <a:srgbClr val="000000"/>
                </a:solidFill>
                <a:latin typeface="Arial" pitchFamily="34" charset="0"/>
                <a:cs typeface="Arial" pitchFamily="34" charset="0"/>
              </a:rPr>
              <a:t>“…to assure that an increasing population, accompanied by expanding settlement and growing mechanization, </a:t>
            </a:r>
            <a:r>
              <a:rPr lang="en-US" sz="2400" i="1" kern="0" dirty="0">
                <a:solidFill>
                  <a:srgbClr val="C00000"/>
                </a:solidFill>
                <a:effectLst>
                  <a:outerShdw blurRad="38100" dist="38100" dir="2700000" algn="tl">
                    <a:srgbClr val="000000">
                      <a:alpha val="43137"/>
                    </a:srgbClr>
                  </a:outerShdw>
                </a:effectLst>
                <a:latin typeface="Arial" pitchFamily="34" charset="0"/>
                <a:cs typeface="Arial" pitchFamily="34" charset="0"/>
              </a:rPr>
              <a:t>does not occupy and modify all areas</a:t>
            </a:r>
            <a:r>
              <a:rPr lang="en-US" sz="2400" i="1" kern="0" dirty="0">
                <a:solidFill>
                  <a:srgbClr val="FFFFFF"/>
                </a:solidFill>
                <a:latin typeface="Arial" pitchFamily="34" charset="0"/>
                <a:cs typeface="Arial" pitchFamily="34" charset="0"/>
              </a:rPr>
              <a:t> </a:t>
            </a:r>
            <a:r>
              <a:rPr lang="en-US" sz="2400" b="0" i="1" kern="0" dirty="0">
                <a:solidFill>
                  <a:srgbClr val="000000"/>
                </a:solidFill>
                <a:latin typeface="Arial" pitchFamily="34" charset="0"/>
                <a:cs typeface="Arial" pitchFamily="34" charset="0"/>
              </a:rPr>
              <a:t>within the United </a:t>
            </a:r>
            <a:r>
              <a:rPr lang="en-US" sz="2400" b="0" i="1" kern="0" spc="-20" dirty="0">
                <a:solidFill>
                  <a:srgbClr val="000000"/>
                </a:solidFill>
                <a:latin typeface="Arial" pitchFamily="34" charset="0"/>
                <a:cs typeface="Arial" pitchFamily="34" charset="0"/>
              </a:rPr>
              <a:t>States and its possessions, leaving no lands </a:t>
            </a:r>
            <a:r>
              <a:rPr lang="en-US" sz="2400" b="0" i="1" kern="0" spc="-30" dirty="0">
                <a:solidFill>
                  <a:srgbClr val="000000"/>
                </a:solidFill>
                <a:latin typeface="Arial" pitchFamily="34" charset="0"/>
                <a:cs typeface="Arial" pitchFamily="34" charset="0"/>
              </a:rPr>
              <a:t>designated </a:t>
            </a:r>
            <a:r>
              <a:rPr lang="en-US" sz="2400" i="1" kern="0" spc="-30" dirty="0">
                <a:solidFill>
                  <a:srgbClr val="C00000"/>
                </a:solidFill>
                <a:effectLst>
                  <a:outerShdw blurRad="38100" dist="38100" dir="2700000" algn="tl">
                    <a:srgbClr val="000000">
                      <a:alpha val="43137"/>
                    </a:srgbClr>
                  </a:outerShdw>
                </a:effectLst>
                <a:latin typeface="Arial" pitchFamily="34" charset="0"/>
                <a:cs typeface="Arial" pitchFamily="34" charset="0"/>
              </a:rPr>
              <a:t>for preservation and protection in </a:t>
            </a:r>
            <a:r>
              <a:rPr lang="en-US" sz="2400" i="1" kern="0" dirty="0">
                <a:solidFill>
                  <a:srgbClr val="C00000"/>
                </a:solidFill>
                <a:effectLst>
                  <a:outerShdw blurRad="38100" dist="38100" dir="2700000" algn="tl">
                    <a:srgbClr val="000000">
                      <a:alpha val="43137"/>
                    </a:srgbClr>
                  </a:outerShdw>
                </a:effectLst>
                <a:latin typeface="Arial" pitchFamily="34" charset="0"/>
                <a:cs typeface="Arial" pitchFamily="34" charset="0"/>
              </a:rPr>
              <a:t>their natural condition</a:t>
            </a:r>
            <a:r>
              <a:rPr lang="en-US" sz="2400" b="0" i="1" kern="0" dirty="0">
                <a:solidFill>
                  <a:srgbClr val="000000"/>
                </a:solidFill>
                <a:latin typeface="Arial" pitchFamily="34" charset="0"/>
                <a:cs typeface="Arial" pitchFamily="34" charset="0"/>
              </a:rPr>
              <a:t>…”  		  </a:t>
            </a:r>
            <a:r>
              <a:rPr lang="en-US" sz="2400" b="0" kern="0" dirty="0">
                <a:solidFill>
                  <a:srgbClr val="000000"/>
                </a:solidFill>
                <a:latin typeface="Arial" pitchFamily="34" charset="0"/>
                <a:cs typeface="Arial" pitchFamily="34" charset="0"/>
              </a:rPr>
              <a:t>Sec 2(a)</a:t>
            </a:r>
          </a:p>
        </p:txBody>
      </p:sp>
    </p:spTree>
    <p:extLst>
      <p:ext uri="{BB962C8B-B14F-4D97-AF65-F5344CB8AC3E}">
        <p14:creationId xmlns:p14="http://schemas.microsoft.com/office/powerpoint/2010/main" val="4135530070"/>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utoShape 4"/>
          <p:cNvSpPr>
            <a:spLocks noChangeArrowheads="1"/>
          </p:cNvSpPr>
          <p:nvPr/>
        </p:nvSpPr>
        <p:spPr bwMode="auto">
          <a:xfrm flipV="1">
            <a:off x="581025" y="2095500"/>
            <a:ext cx="7991475" cy="4286250"/>
          </a:xfrm>
          <a:prstGeom prst="verticalScroll">
            <a:avLst>
              <a:gd name="adj" fmla="val 12500"/>
            </a:avLst>
          </a:prstGeom>
          <a:blipFill>
            <a:blip r:embed="rId3" cstate="print"/>
            <a:tile tx="0" ty="0" sx="100000" sy="100000" flip="none" algn="tl"/>
          </a:blipFill>
          <a:ln w="9525">
            <a:solidFill>
              <a:srgbClr val="000000"/>
            </a:solidFill>
            <a:round/>
            <a:headEnd/>
            <a:tailEnd/>
          </a:ln>
          <a:effectLst>
            <a:outerShdw dist="76200" dir="2700000" algn="tl" rotWithShape="0">
              <a:prstClr val="black">
                <a:alpha val="50000"/>
              </a:prstClr>
            </a:outerShdw>
          </a:effectLst>
        </p:spPr>
        <p:txBody>
          <a:bodyPr wrap="none" anchor="ctr"/>
          <a:lstStyle/>
          <a:p>
            <a:endParaRPr lang="en-US"/>
          </a:p>
        </p:txBody>
      </p:sp>
      <p:sp>
        <p:nvSpPr>
          <p:cNvPr id="19" name="TextBox 18"/>
          <p:cNvSpPr txBox="1"/>
          <p:nvPr/>
        </p:nvSpPr>
        <p:spPr>
          <a:xfrm>
            <a:off x="0" y="323850"/>
            <a:ext cx="9144000" cy="1631216"/>
          </a:xfrm>
          <a:prstGeom prst="rect">
            <a:avLst/>
          </a:prstGeom>
          <a:noFill/>
        </p:spPr>
        <p:txBody>
          <a:bodyPr wrap="square" rtlCol="0" anchor="ctr" anchorCtr="1">
            <a:spAutoFit/>
          </a:bodyPr>
          <a:lstStyle/>
          <a:p>
            <a:pPr algn="ctr">
              <a:lnSpc>
                <a:spcPts val="6000"/>
              </a:lnSpc>
            </a:pPr>
            <a:r>
              <a:rPr lang="en-US" b="0" dirty="0" smtClean="0">
                <a:solidFill>
                  <a:srgbClr val="FFD7AF"/>
                </a:solidFill>
                <a:effectLst>
                  <a:outerShdw dist="38100" dir="2700000" algn="tr" rotWithShape="0">
                    <a:schemeClr val="tx1">
                      <a:lumMod val="75000"/>
                      <a:lumOff val="25000"/>
                      <a:alpha val="50000"/>
                    </a:schemeClr>
                  </a:outerShdw>
                </a:effectLst>
                <a:latin typeface="Maiandra GD" pitchFamily="34" charset="0"/>
              </a:rPr>
              <a:t>Wilderness Act of 1964</a:t>
            </a:r>
          </a:p>
          <a:p>
            <a:pPr algn="ctr">
              <a:lnSpc>
                <a:spcPts val="6000"/>
              </a:lnSpc>
            </a:pPr>
            <a:r>
              <a:rPr lang="en-US" sz="4000" b="0" dirty="0" smtClean="0">
                <a:solidFill>
                  <a:srgbClr val="FFD7AF"/>
                </a:solidFill>
                <a:effectLst>
                  <a:outerShdw dist="38100" dir="2700000" algn="tr" rotWithShape="0">
                    <a:schemeClr val="tx1">
                      <a:lumMod val="75000"/>
                      <a:lumOff val="25000"/>
                      <a:alpha val="50000"/>
                    </a:schemeClr>
                  </a:outerShdw>
                </a:effectLst>
                <a:latin typeface="Maiandra GD" pitchFamily="34" charset="0"/>
              </a:rPr>
              <a:t>Statement of Policy</a:t>
            </a:r>
            <a:endParaRPr lang="en-US" sz="4000" b="0" dirty="0">
              <a:solidFill>
                <a:srgbClr val="FFD7AF"/>
              </a:solidFill>
              <a:effectLst>
                <a:outerShdw dist="38100" dir="2700000" algn="tr" rotWithShape="0">
                  <a:schemeClr val="tx1">
                    <a:lumMod val="75000"/>
                    <a:lumOff val="25000"/>
                    <a:alpha val="50000"/>
                  </a:schemeClr>
                </a:outerShdw>
              </a:effectLst>
              <a:latin typeface="Maiandra GD" pitchFamily="34" charset="0"/>
            </a:endParaRPr>
          </a:p>
        </p:txBody>
      </p:sp>
      <p:sp>
        <p:nvSpPr>
          <p:cNvPr id="28" name="Rectangle 2"/>
          <p:cNvSpPr txBox="1">
            <a:spLocks noChangeArrowheads="1"/>
          </p:cNvSpPr>
          <p:nvPr/>
        </p:nvSpPr>
        <p:spPr bwMode="auto">
          <a:xfrm>
            <a:off x="1524000" y="2535421"/>
            <a:ext cx="6117771" cy="3061338"/>
          </a:xfrm>
          <a:prstGeom prst="rect">
            <a:avLst/>
          </a:prstGeom>
          <a:noFill/>
          <a:ln w="9525">
            <a:noFill/>
            <a:miter lim="800000"/>
            <a:headEnd/>
            <a:tailEnd/>
          </a:ln>
        </p:spPr>
        <p:txBody>
          <a:bodyPr/>
          <a:lstStyle/>
          <a:p>
            <a:pPr indent="-342900">
              <a:lnSpc>
                <a:spcPts val="3200"/>
              </a:lnSpc>
              <a:spcBef>
                <a:spcPts val="0"/>
              </a:spcBef>
              <a:buClr>
                <a:schemeClr val="accent2"/>
              </a:buClr>
              <a:buSzPct val="80000"/>
              <a:defRPr/>
            </a:pPr>
            <a:r>
              <a:rPr lang="en-US" sz="2400" b="0" i="1" kern="0" dirty="0" smtClean="0">
                <a:solidFill>
                  <a:schemeClr val="tx1"/>
                </a:solidFill>
              </a:rPr>
              <a:t>“…</a:t>
            </a:r>
            <a:r>
              <a:rPr lang="en-US" sz="2800" b="0" i="1" kern="0" dirty="0" smtClean="0">
                <a:solidFill>
                  <a:schemeClr val="tx1"/>
                </a:solidFill>
              </a:rPr>
              <a:t>it </a:t>
            </a:r>
            <a:r>
              <a:rPr lang="en-US" sz="2800" b="0" i="1" kern="0" dirty="0">
                <a:solidFill>
                  <a:schemeClr val="tx1"/>
                </a:solidFill>
              </a:rPr>
              <a:t>is hereby declared to be the policy of the Congress </a:t>
            </a:r>
            <a:r>
              <a:rPr lang="en-US" sz="2800" i="1" kern="0" dirty="0">
                <a:solidFill>
                  <a:srgbClr val="C00000"/>
                </a:solidFill>
                <a:effectLst>
                  <a:outerShdw blurRad="38100" dist="38100" dir="2700000" algn="tl">
                    <a:srgbClr val="000000">
                      <a:alpha val="43137"/>
                    </a:srgbClr>
                  </a:outerShdw>
                </a:effectLst>
              </a:rPr>
              <a:t>to secure for the American people</a:t>
            </a:r>
            <a:r>
              <a:rPr lang="en-US" sz="2800" b="0" i="1" kern="0" dirty="0">
                <a:solidFill>
                  <a:schemeClr val="tx1"/>
                </a:solidFill>
              </a:rPr>
              <a:t> </a:t>
            </a:r>
            <a:r>
              <a:rPr lang="en-US" sz="2800" i="1" kern="0" dirty="0">
                <a:solidFill>
                  <a:srgbClr val="C00000"/>
                </a:solidFill>
                <a:effectLst>
                  <a:outerShdw blurRad="38100" dist="38100" dir="2700000" algn="tl">
                    <a:srgbClr val="000000">
                      <a:alpha val="43137"/>
                    </a:srgbClr>
                  </a:outerShdw>
                </a:effectLst>
              </a:rPr>
              <a:t>of present and future generations the benefits of an enduring resource of wilderness</a:t>
            </a:r>
            <a:r>
              <a:rPr lang="en-US" sz="2800" b="0" i="1" kern="0" dirty="0" smtClean="0">
                <a:solidFill>
                  <a:schemeClr val="tx1"/>
                </a:solidFill>
              </a:rPr>
              <a:t>.”</a:t>
            </a:r>
            <a:r>
              <a:rPr lang="en-US" sz="2800" b="0" kern="0" dirty="0">
                <a:solidFill>
                  <a:schemeClr val="tx1"/>
                </a:solidFill>
              </a:rPr>
              <a:t> </a:t>
            </a:r>
            <a:r>
              <a:rPr lang="en-US" sz="2800" b="0" kern="0" dirty="0" smtClean="0">
                <a:solidFill>
                  <a:schemeClr val="tx1"/>
                </a:solidFill>
              </a:rPr>
              <a:t>		</a:t>
            </a:r>
          </a:p>
          <a:p>
            <a:pPr indent="-342900" algn="ctr">
              <a:lnSpc>
                <a:spcPts val="3200"/>
              </a:lnSpc>
              <a:spcBef>
                <a:spcPts val="0"/>
              </a:spcBef>
              <a:buClr>
                <a:schemeClr val="accent2"/>
              </a:buClr>
              <a:buSzPct val="80000"/>
              <a:defRPr/>
            </a:pPr>
            <a:r>
              <a:rPr lang="en-US" sz="2800" b="0" kern="0" dirty="0" smtClean="0">
                <a:solidFill>
                  <a:schemeClr val="tx1"/>
                </a:solidFill>
              </a:rPr>
              <a:t>	  Sec </a:t>
            </a:r>
            <a:r>
              <a:rPr lang="en-US" sz="2800" b="0" kern="0" dirty="0">
                <a:solidFill>
                  <a:schemeClr val="tx1"/>
                </a:solidFill>
              </a:rPr>
              <a:t>2(a</a:t>
            </a:r>
            <a:r>
              <a:rPr lang="en-US" sz="2800" b="0" kern="0" dirty="0" smtClean="0">
                <a:solidFill>
                  <a:schemeClr val="tx1"/>
                </a:solidFill>
              </a:rPr>
              <a:t>)</a:t>
            </a:r>
            <a:endParaRPr lang="en-US" sz="2800" b="0" kern="0" dirty="0">
              <a:solidFill>
                <a:schemeClr val="tx1"/>
              </a:solidFill>
            </a:endParaRPr>
          </a:p>
        </p:txBody>
      </p:sp>
    </p:spTree>
    <p:extLst>
      <p:ext uri="{BB962C8B-B14F-4D97-AF65-F5344CB8AC3E}">
        <p14:creationId xmlns:p14="http://schemas.microsoft.com/office/powerpoint/2010/main" val="40523404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500"/>
                                  </p:stCondLst>
                                  <p:childTnLst>
                                    <p:set>
                                      <p:cBhvr rctx="PPT">
                                        <p:cTn id="6" dur="indefinite"/>
                                        <p:tgtEl>
                                          <p:spTgt spid="28"/>
                                        </p:tgtEl>
                                        <p:attrNameLst>
                                          <p:attrName>style.opacity</p:attrName>
                                        </p:attrNameLst>
                                      </p:cBhvr>
                                      <p:to>
                                        <p:strVal val="0.5"/>
                                      </p:to>
                                    </p:set>
                                    <p:animEffect filter="image" prLst="opacity: 0.5">
                                      <p:cBhvr rctx="IE">
                                        <p:cTn id="7" dur="indefinite"/>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0" y="233916"/>
            <a:ext cx="9144000" cy="1015663"/>
          </a:xfrm>
          <a:prstGeom prst="rect">
            <a:avLst/>
          </a:prstGeom>
          <a:noFill/>
        </p:spPr>
        <p:txBody>
          <a:bodyPr wrap="square" rtlCol="0">
            <a:spAutoFit/>
          </a:bodyPr>
          <a:lstStyle/>
          <a:p>
            <a:pPr algn="ctr"/>
            <a:r>
              <a:rPr lang="en-US" b="0" dirty="0" smtClean="0">
                <a:solidFill>
                  <a:srgbClr val="FFD7AF"/>
                </a:solidFill>
                <a:effectLst>
                  <a:outerShdw blurRad="38100" dist="38100" dir="2700000" algn="tl">
                    <a:srgbClr val="000000">
                      <a:alpha val="50000"/>
                    </a:srgbClr>
                  </a:outerShdw>
                </a:effectLst>
                <a:latin typeface="+mj-lt"/>
              </a:rPr>
              <a:t>Extent of the System</a:t>
            </a:r>
            <a:endParaRPr lang="en-US" b="0" dirty="0">
              <a:solidFill>
                <a:srgbClr val="FFD7AF"/>
              </a:solidFill>
              <a:effectLst>
                <a:outerShdw blurRad="38100" dist="38100" dir="2700000" algn="tl">
                  <a:srgbClr val="000000">
                    <a:alpha val="50000"/>
                  </a:srgbClr>
                </a:outerShdw>
              </a:effectLst>
              <a:latin typeface="+mj-lt"/>
            </a:endParaRPr>
          </a:p>
        </p:txBody>
      </p:sp>
      <p:pic>
        <p:nvPicPr>
          <p:cNvPr id="10244" name="Picture 4" descr="C:\Users\Ken\Desktop\Wilderness Act\pew wilderness map crop revis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220" y="1478959"/>
            <a:ext cx="8017084" cy="4902791"/>
          </a:xfrm>
          <a:prstGeom prst="rect">
            <a:avLst/>
          </a:prstGeom>
          <a:noFill/>
          <a:ln w="12700">
            <a:solidFill>
              <a:srgbClr val="000000"/>
            </a:solidFill>
          </a:ln>
          <a:effectLst>
            <a:outerShdw dist="76200" dir="2700000" algn="tl" rotWithShape="0">
              <a:prstClr val="black">
                <a:alpha val="50000"/>
              </a:prstClr>
            </a:outerShdw>
          </a:effectLst>
          <a:extLst>
            <a:ext uri="{909E8E84-426E-40DD-AFC4-6F175D3DCCD1}">
              <a14:hiddenFill xmlns:a14="http://schemas.microsoft.com/office/drawing/2010/main">
                <a:solidFill>
                  <a:srgbClr val="FFFFFF"/>
                </a:solidFill>
              </a14:hiddenFill>
            </a:ext>
          </a:extLst>
        </p:spPr>
      </p:pic>
      <p:sp>
        <p:nvSpPr>
          <p:cNvPr id="31749" name="AutoShape 1029"/>
          <p:cNvSpPr>
            <a:spLocks noChangeArrowheads="1"/>
          </p:cNvSpPr>
          <p:nvPr/>
        </p:nvSpPr>
        <p:spPr bwMode="auto">
          <a:xfrm>
            <a:off x="7278410" y="5382093"/>
            <a:ext cx="316538" cy="292871"/>
          </a:xfrm>
          <a:prstGeom prst="star5">
            <a:avLst/>
          </a:prstGeom>
          <a:solidFill>
            <a:srgbClr val="FF3300"/>
          </a:solidFill>
          <a:ln w="9525">
            <a:solidFill>
              <a:schemeClr val="tx1"/>
            </a:solidFill>
            <a:miter lim="800000"/>
            <a:headEnd/>
            <a:tailEnd/>
          </a:ln>
          <a:effectLst>
            <a:outerShdw blurRad="38100" dist="38100" dir="2700000" algn="tl" rotWithShape="0">
              <a:prstClr val="black">
                <a:alpha val="43000"/>
              </a:prstClr>
            </a:outerShdw>
          </a:effectLst>
        </p:spPr>
        <p:txBody>
          <a:bodyPr wrap="none" anchor="ctr"/>
          <a:lstStyle/>
          <a:p>
            <a:pPr>
              <a:defRPr/>
            </a:pPr>
            <a:endParaRPr lang="en-US"/>
          </a:p>
        </p:txBody>
      </p:sp>
      <p:sp>
        <p:nvSpPr>
          <p:cNvPr id="10" name="AutoShape 1029"/>
          <p:cNvSpPr>
            <a:spLocks noChangeArrowheads="1"/>
          </p:cNvSpPr>
          <p:nvPr/>
        </p:nvSpPr>
        <p:spPr bwMode="auto">
          <a:xfrm>
            <a:off x="1648835" y="5578222"/>
            <a:ext cx="316538" cy="292871"/>
          </a:xfrm>
          <a:prstGeom prst="star5">
            <a:avLst/>
          </a:prstGeom>
          <a:solidFill>
            <a:srgbClr val="FF3300"/>
          </a:solidFill>
          <a:ln w="9525">
            <a:solidFill>
              <a:schemeClr val="tx1"/>
            </a:solidFill>
            <a:miter lim="800000"/>
            <a:headEnd/>
            <a:tailEnd/>
          </a:ln>
          <a:effectLst>
            <a:outerShdw blurRad="38100" dist="38100" dir="2700000" algn="tl" rotWithShape="0">
              <a:prstClr val="black">
                <a:alpha val="43000"/>
              </a:prstClr>
            </a:outerShdw>
          </a:effectLst>
        </p:spPr>
        <p:txBody>
          <a:bodyPr wrap="none" anchor="ctr"/>
          <a:lstStyle/>
          <a:p>
            <a:pPr>
              <a:defRPr/>
            </a:pPr>
            <a:endParaRPr lang="en-US"/>
          </a:p>
        </p:txBody>
      </p:sp>
      <p:grpSp>
        <p:nvGrpSpPr>
          <p:cNvPr id="11" name="Group 10"/>
          <p:cNvGrpSpPr/>
          <p:nvPr/>
        </p:nvGrpSpPr>
        <p:grpSpPr>
          <a:xfrm>
            <a:off x="3286236" y="1864877"/>
            <a:ext cx="3992174" cy="4176860"/>
            <a:chOff x="3286236" y="1864877"/>
            <a:chExt cx="3992174" cy="4176860"/>
          </a:xfrm>
        </p:grpSpPr>
        <p:sp>
          <p:nvSpPr>
            <p:cNvPr id="18" name="Text Box 4"/>
            <p:cNvSpPr txBox="1">
              <a:spLocks noChangeArrowheads="1"/>
            </p:cNvSpPr>
            <p:nvPr/>
          </p:nvSpPr>
          <p:spPr bwMode="auto">
            <a:xfrm>
              <a:off x="3480189" y="3874226"/>
              <a:ext cx="360426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u="sng" dirty="0" smtClean="0">
                  <a:solidFill>
                    <a:srgbClr val="C00000"/>
                  </a:solidFill>
                  <a:effectLst>
                    <a:outerShdw blurRad="38100" dist="38100" dir="2700000" algn="tl">
                      <a:srgbClr val="000000">
                        <a:alpha val="43137"/>
                      </a:srgbClr>
                    </a:outerShdw>
                  </a:effectLst>
                  <a:latin typeface="+mn-lt"/>
                </a:rPr>
                <a:t>2017</a:t>
              </a:r>
            </a:p>
            <a:p>
              <a:pPr algn="ctr" eaLnBrk="1" hangingPunct="1"/>
              <a:r>
                <a:rPr lang="en-US" dirty="0" smtClean="0">
                  <a:solidFill>
                    <a:srgbClr val="C00000"/>
                  </a:solidFill>
                  <a:effectLst>
                    <a:outerShdw blurRad="38100" dist="38100" dir="2700000" algn="tl">
                      <a:srgbClr val="000000">
                        <a:alpha val="43137"/>
                      </a:srgbClr>
                    </a:outerShdw>
                  </a:effectLst>
                  <a:latin typeface="+mn-lt"/>
                </a:rPr>
                <a:t>109.12 </a:t>
              </a:r>
              <a:r>
                <a:rPr lang="en-US" dirty="0">
                  <a:solidFill>
                    <a:srgbClr val="C00000"/>
                  </a:solidFill>
                  <a:effectLst>
                    <a:outerShdw blurRad="38100" dist="38100" dir="2700000" algn="tl">
                      <a:srgbClr val="000000">
                        <a:alpha val="43137"/>
                      </a:srgbClr>
                    </a:outerShdw>
                  </a:effectLst>
                  <a:latin typeface="+mn-lt"/>
                </a:rPr>
                <a:t>Mil </a:t>
              </a:r>
              <a:r>
                <a:rPr lang="en-US" dirty="0" smtClean="0">
                  <a:solidFill>
                    <a:srgbClr val="C00000"/>
                  </a:solidFill>
                  <a:effectLst>
                    <a:outerShdw blurRad="38100" dist="38100" dir="2700000" algn="tl">
                      <a:srgbClr val="000000">
                        <a:alpha val="43137"/>
                      </a:srgbClr>
                    </a:outerShdw>
                  </a:effectLst>
                  <a:latin typeface="+mn-lt"/>
                </a:rPr>
                <a:t>Acres</a:t>
              </a:r>
              <a:endParaRPr lang="en-US" dirty="0">
                <a:solidFill>
                  <a:srgbClr val="C00000"/>
                </a:solidFill>
                <a:effectLst>
                  <a:outerShdw blurRad="38100" dist="38100" dir="2700000" algn="tl">
                    <a:srgbClr val="000000">
                      <a:alpha val="43137"/>
                    </a:srgbClr>
                  </a:outerShdw>
                </a:effectLst>
                <a:latin typeface="+mn-lt"/>
              </a:endParaRPr>
            </a:p>
            <a:p>
              <a:pPr algn="ctr" eaLnBrk="1" hangingPunct="1"/>
              <a:r>
                <a:rPr lang="en-US" dirty="0" smtClean="0">
                  <a:solidFill>
                    <a:srgbClr val="C00000"/>
                  </a:solidFill>
                  <a:effectLst>
                    <a:outerShdw blurRad="38100" dist="38100" dir="2700000" algn="tl">
                      <a:srgbClr val="000000">
                        <a:alpha val="43137"/>
                      </a:srgbClr>
                    </a:outerShdw>
                  </a:effectLst>
                  <a:latin typeface="+mn-lt"/>
                </a:rPr>
                <a:t>765 </a:t>
              </a:r>
              <a:r>
                <a:rPr lang="en-US" dirty="0">
                  <a:solidFill>
                    <a:srgbClr val="C00000"/>
                  </a:solidFill>
                  <a:effectLst>
                    <a:outerShdw blurRad="38100" dist="38100" dir="2700000" algn="tl">
                      <a:srgbClr val="000000">
                        <a:alpha val="43137"/>
                      </a:srgbClr>
                    </a:outerShdw>
                  </a:effectLst>
                  <a:latin typeface="+mn-lt"/>
                </a:rPr>
                <a:t>Wilderness Areas</a:t>
              </a:r>
            </a:p>
          </p:txBody>
        </p:sp>
        <p:sp>
          <p:nvSpPr>
            <p:cNvPr id="19" name="Text Box 7"/>
            <p:cNvSpPr txBox="1">
              <a:spLocks noChangeArrowheads="1"/>
            </p:cNvSpPr>
            <p:nvPr/>
          </p:nvSpPr>
          <p:spPr bwMode="auto">
            <a:xfrm>
              <a:off x="3480188" y="2677745"/>
              <a:ext cx="360427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u="sng" dirty="0" smtClean="0">
                  <a:solidFill>
                    <a:srgbClr val="C00000"/>
                  </a:solidFill>
                  <a:effectLst>
                    <a:outerShdw blurRad="38100" dist="38100" dir="2700000" algn="tl">
                      <a:srgbClr val="000000">
                        <a:alpha val="43137"/>
                      </a:srgbClr>
                    </a:outerShdw>
                  </a:effectLst>
                  <a:latin typeface="+mn-lt"/>
                </a:rPr>
                <a:t>1964</a:t>
              </a:r>
            </a:p>
            <a:p>
              <a:pPr algn="ctr" eaLnBrk="1" hangingPunct="1"/>
              <a:r>
                <a:rPr lang="en-US" dirty="0" smtClean="0">
                  <a:solidFill>
                    <a:srgbClr val="C00000"/>
                  </a:solidFill>
                  <a:effectLst>
                    <a:outerShdw blurRad="38100" dist="38100" dir="2700000" algn="tl">
                      <a:srgbClr val="000000">
                        <a:alpha val="43137"/>
                      </a:srgbClr>
                    </a:outerShdw>
                  </a:effectLst>
                  <a:latin typeface="+mn-lt"/>
                </a:rPr>
                <a:t>9.1 </a:t>
              </a:r>
              <a:r>
                <a:rPr lang="en-US" dirty="0">
                  <a:solidFill>
                    <a:srgbClr val="C00000"/>
                  </a:solidFill>
                  <a:effectLst>
                    <a:outerShdw blurRad="38100" dist="38100" dir="2700000" algn="tl">
                      <a:srgbClr val="000000">
                        <a:alpha val="43137"/>
                      </a:srgbClr>
                    </a:outerShdw>
                  </a:effectLst>
                  <a:latin typeface="+mn-lt"/>
                </a:rPr>
                <a:t>Mil </a:t>
              </a:r>
              <a:r>
                <a:rPr lang="en-US" dirty="0" smtClean="0">
                  <a:solidFill>
                    <a:srgbClr val="C00000"/>
                  </a:solidFill>
                  <a:effectLst>
                    <a:outerShdw blurRad="38100" dist="38100" dir="2700000" algn="tl">
                      <a:srgbClr val="000000">
                        <a:alpha val="43137"/>
                      </a:srgbClr>
                    </a:outerShdw>
                  </a:effectLst>
                  <a:latin typeface="+mn-lt"/>
                </a:rPr>
                <a:t>Acres</a:t>
              </a:r>
              <a:endParaRPr lang="en-US" dirty="0">
                <a:solidFill>
                  <a:srgbClr val="C00000"/>
                </a:solidFill>
                <a:effectLst>
                  <a:outerShdw blurRad="38100" dist="38100" dir="2700000" algn="tl">
                    <a:srgbClr val="000000">
                      <a:alpha val="43137"/>
                    </a:srgbClr>
                  </a:outerShdw>
                </a:effectLst>
                <a:latin typeface="+mn-lt"/>
              </a:endParaRPr>
            </a:p>
            <a:p>
              <a:pPr algn="ctr" eaLnBrk="1" hangingPunct="1"/>
              <a:r>
                <a:rPr lang="en-US" dirty="0" smtClean="0">
                  <a:solidFill>
                    <a:srgbClr val="C00000"/>
                  </a:solidFill>
                  <a:effectLst>
                    <a:outerShdw blurRad="38100" dist="38100" dir="2700000" algn="tl">
                      <a:srgbClr val="000000">
                        <a:alpha val="43137"/>
                      </a:srgbClr>
                    </a:outerShdw>
                  </a:effectLst>
                  <a:latin typeface="+mn-lt"/>
                </a:rPr>
                <a:t>54 </a:t>
              </a:r>
              <a:r>
                <a:rPr lang="en-US" dirty="0">
                  <a:solidFill>
                    <a:srgbClr val="C00000"/>
                  </a:solidFill>
                  <a:effectLst>
                    <a:outerShdw blurRad="38100" dist="38100" dir="2700000" algn="tl">
                      <a:srgbClr val="000000">
                        <a:alpha val="43137"/>
                      </a:srgbClr>
                    </a:outerShdw>
                  </a:effectLst>
                  <a:latin typeface="+mn-lt"/>
                </a:rPr>
                <a:t>Wilderness Areas</a:t>
              </a:r>
            </a:p>
          </p:txBody>
        </p:sp>
        <p:grpSp>
          <p:nvGrpSpPr>
            <p:cNvPr id="7" name="Group 6"/>
            <p:cNvGrpSpPr/>
            <p:nvPr/>
          </p:nvGrpSpPr>
          <p:grpSpPr>
            <a:xfrm>
              <a:off x="3440930" y="5195339"/>
              <a:ext cx="3682786" cy="846398"/>
              <a:chOff x="3777570" y="5106653"/>
              <a:chExt cx="3284377" cy="737419"/>
            </a:xfrm>
          </p:grpSpPr>
          <p:pic>
            <p:nvPicPr>
              <p:cNvPr id="14" name="Picture 13" descr="blm.png"/>
              <p:cNvPicPr>
                <a:picLocks noChangeAspect="1"/>
              </p:cNvPicPr>
              <p:nvPr/>
            </p:nvPicPr>
            <p:blipFill>
              <a:blip r:embed="rId4" cstate="print"/>
              <a:stretch>
                <a:fillRect/>
              </a:stretch>
            </p:blipFill>
            <p:spPr>
              <a:xfrm>
                <a:off x="3777570" y="5106654"/>
                <a:ext cx="867572" cy="737418"/>
              </a:xfrm>
              <a:prstGeom prst="rect">
                <a:avLst/>
              </a:prstGeom>
              <a:effectLst>
                <a:outerShdw blurRad="38100" dist="38100" dir="2700000" algn="tl" rotWithShape="0">
                  <a:prstClr val="black">
                    <a:alpha val="43000"/>
                  </a:prstClr>
                </a:outerShdw>
              </a:effectLst>
            </p:spPr>
          </p:pic>
          <p:pic>
            <p:nvPicPr>
              <p:cNvPr id="13" name="Picture 12" descr="nps logo.png"/>
              <p:cNvPicPr>
                <a:picLocks noChangeAspect="1"/>
              </p:cNvPicPr>
              <p:nvPr/>
            </p:nvPicPr>
            <p:blipFill>
              <a:blip r:embed="rId5" cstate="print"/>
              <a:stretch>
                <a:fillRect/>
              </a:stretch>
            </p:blipFill>
            <p:spPr>
              <a:xfrm>
                <a:off x="6504223" y="5106653"/>
                <a:ext cx="557724" cy="717777"/>
              </a:xfrm>
              <a:prstGeom prst="rect">
                <a:avLst/>
              </a:prstGeom>
              <a:effectLst>
                <a:outerShdw blurRad="38100" dist="38100" dir="2700000" algn="tl" rotWithShape="0">
                  <a:prstClr val="black">
                    <a:alpha val="43000"/>
                  </a:prstClr>
                </a:outerShdw>
              </a:effectLst>
            </p:spPr>
          </p:pic>
          <p:pic>
            <p:nvPicPr>
              <p:cNvPr id="15" name="Picture 14" descr="fs shield color on white hi res.png"/>
              <p:cNvPicPr>
                <a:picLocks noChangeAspect="1"/>
              </p:cNvPicPr>
              <p:nvPr/>
            </p:nvPicPr>
            <p:blipFill>
              <a:blip r:embed="rId6" cstate="print"/>
              <a:stretch>
                <a:fillRect/>
              </a:stretch>
            </p:blipFill>
            <p:spPr>
              <a:xfrm>
                <a:off x="5636652" y="5106653"/>
                <a:ext cx="669939" cy="735124"/>
              </a:xfrm>
              <a:prstGeom prst="rect">
                <a:avLst/>
              </a:prstGeom>
              <a:effectLst>
                <a:outerShdw blurRad="38100" dist="38100" dir="2700000" algn="tl" rotWithShape="0">
                  <a:prstClr val="black">
                    <a:alpha val="43000"/>
                  </a:prstClr>
                </a:outerShdw>
              </a:effectLst>
            </p:spPr>
          </p:pic>
          <p:pic>
            <p:nvPicPr>
              <p:cNvPr id="16" name="Picture 15" descr="fws logo.png"/>
              <p:cNvPicPr>
                <a:picLocks noChangeAspect="1"/>
              </p:cNvPicPr>
              <p:nvPr/>
            </p:nvPicPr>
            <p:blipFill>
              <a:blip r:embed="rId7" cstate="print"/>
              <a:stretch>
                <a:fillRect/>
              </a:stretch>
            </p:blipFill>
            <p:spPr>
              <a:xfrm>
                <a:off x="4831050" y="5106653"/>
                <a:ext cx="622999" cy="735124"/>
              </a:xfrm>
              <a:prstGeom prst="rect">
                <a:avLst/>
              </a:prstGeom>
              <a:effectLst>
                <a:outerShdw blurRad="38100" dist="38100" dir="2700000" algn="tl" rotWithShape="0">
                  <a:prstClr val="black">
                    <a:alpha val="43000"/>
                  </a:prstClr>
                </a:outerShdw>
              </a:effectLst>
            </p:spPr>
          </p:pic>
        </p:grpSp>
        <p:sp>
          <p:nvSpPr>
            <p:cNvPr id="25" name="TextBox 24"/>
            <p:cNvSpPr txBox="1"/>
            <p:nvPr/>
          </p:nvSpPr>
          <p:spPr>
            <a:xfrm>
              <a:off x="3286236" y="1864877"/>
              <a:ext cx="3992174" cy="830997"/>
            </a:xfrm>
            <a:prstGeom prst="rect">
              <a:avLst/>
            </a:prstGeom>
            <a:noFill/>
          </p:spPr>
          <p:txBody>
            <a:bodyPr wrap="square" rtlCol="0">
              <a:spAutoFit/>
            </a:bodyPr>
            <a:lstStyle/>
            <a:p>
              <a:pPr algn="ctr"/>
              <a:r>
                <a:rPr lang="en-US" sz="2400" dirty="0" smtClean="0">
                  <a:solidFill>
                    <a:srgbClr val="C00000"/>
                  </a:solidFill>
                  <a:effectLst>
                    <a:outerShdw blurRad="38100" dist="38100" dir="2700000" algn="tl">
                      <a:srgbClr val="000000">
                        <a:alpha val="50000"/>
                      </a:srgbClr>
                    </a:outerShdw>
                  </a:effectLst>
                  <a:latin typeface="+mn-lt"/>
                </a:rPr>
                <a:t>NATIONAL WILDERNESS</a:t>
              </a:r>
            </a:p>
            <a:p>
              <a:pPr algn="ctr"/>
              <a:r>
                <a:rPr lang="en-US" sz="2400" dirty="0" smtClean="0">
                  <a:solidFill>
                    <a:srgbClr val="C00000"/>
                  </a:solidFill>
                  <a:effectLst>
                    <a:outerShdw blurRad="38100" dist="38100" dir="2700000" algn="tl">
                      <a:srgbClr val="000000">
                        <a:alpha val="50000"/>
                      </a:srgbClr>
                    </a:outerShdw>
                  </a:effectLst>
                  <a:latin typeface="+mn-lt"/>
                </a:rPr>
                <a:t>PRESERVATION SYSTEM</a:t>
              </a:r>
              <a:endParaRPr lang="en-US" sz="2400" dirty="0">
                <a:solidFill>
                  <a:srgbClr val="C00000"/>
                </a:solidFill>
                <a:effectLst>
                  <a:outerShdw blurRad="38100" dist="38100" dir="2700000" algn="tl">
                    <a:srgbClr val="000000">
                      <a:alpha val="50000"/>
                    </a:srgbClr>
                  </a:outerShdw>
                </a:effectLst>
                <a:latin typeface="+mn-lt"/>
              </a:endParaRPr>
            </a:p>
          </p:txBody>
        </p:sp>
      </p:grpSp>
    </p:spTree>
    <p:extLst>
      <p:ext uri="{BB962C8B-B14F-4D97-AF65-F5344CB8AC3E}">
        <p14:creationId xmlns:p14="http://schemas.microsoft.com/office/powerpoint/2010/main" val="3441950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1749"/>
                                        </p:tgtEl>
                                        <p:attrNameLst>
                                          <p:attrName>style.visibility</p:attrName>
                                        </p:attrNameLst>
                                      </p:cBhvr>
                                      <p:to>
                                        <p:strVal val="visible"/>
                                      </p:to>
                                    </p:set>
                                    <p:anim calcmode="lin" valueType="num">
                                      <p:cBhvr>
                                        <p:cTn id="12" dur="1000" fill="hold"/>
                                        <p:tgtEl>
                                          <p:spTgt spid="31749"/>
                                        </p:tgtEl>
                                        <p:attrNameLst>
                                          <p:attrName>ppt_w</p:attrName>
                                        </p:attrNameLst>
                                      </p:cBhvr>
                                      <p:tavLst>
                                        <p:tav tm="0">
                                          <p:val>
                                            <p:fltVal val="0"/>
                                          </p:val>
                                        </p:tav>
                                        <p:tav tm="100000">
                                          <p:val>
                                            <p:strVal val="#ppt_w"/>
                                          </p:val>
                                        </p:tav>
                                      </p:tavLst>
                                    </p:anim>
                                    <p:anim calcmode="lin" valueType="num">
                                      <p:cBhvr>
                                        <p:cTn id="13" dur="1000" fill="hold"/>
                                        <p:tgtEl>
                                          <p:spTgt spid="31749"/>
                                        </p:tgtEl>
                                        <p:attrNameLst>
                                          <p:attrName>ppt_h</p:attrName>
                                        </p:attrNameLst>
                                      </p:cBhvr>
                                      <p:tavLst>
                                        <p:tav tm="0">
                                          <p:val>
                                            <p:fltVal val="0"/>
                                          </p:val>
                                        </p:tav>
                                        <p:tav tm="100000">
                                          <p:val>
                                            <p:strVal val="#ppt_h"/>
                                          </p:val>
                                        </p:tav>
                                      </p:tavLst>
                                    </p:anim>
                                    <p:anim calcmode="lin" valueType="num">
                                      <p:cBhvr>
                                        <p:cTn id="14" dur="1000" fill="hold"/>
                                        <p:tgtEl>
                                          <p:spTgt spid="31749"/>
                                        </p:tgtEl>
                                        <p:attrNameLst>
                                          <p:attrName>style.rotation</p:attrName>
                                        </p:attrNameLst>
                                      </p:cBhvr>
                                      <p:tavLst>
                                        <p:tav tm="0">
                                          <p:val>
                                            <p:fltVal val="90"/>
                                          </p:val>
                                        </p:tav>
                                        <p:tav tm="100000">
                                          <p:val>
                                            <p:fltVal val="0"/>
                                          </p:val>
                                        </p:tav>
                                      </p:tavLst>
                                    </p:anim>
                                    <p:animEffect transition="in" filter="fade">
                                      <p:cBhvr>
                                        <p:cTn id="15" dur="1000"/>
                                        <p:tgtEl>
                                          <p:spTgt spid="31749"/>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fltVal val="0"/>
                                          </p:val>
                                        </p:tav>
                                        <p:tav tm="100000">
                                          <p:val>
                                            <p:strVal val="#ppt_w"/>
                                          </p:val>
                                        </p:tav>
                                      </p:tavLst>
                                    </p:anim>
                                    <p:anim calcmode="lin" valueType="num">
                                      <p:cBhvr>
                                        <p:cTn id="21" dur="1000" fill="hold"/>
                                        <p:tgtEl>
                                          <p:spTgt spid="10"/>
                                        </p:tgtEl>
                                        <p:attrNameLst>
                                          <p:attrName>ppt_h</p:attrName>
                                        </p:attrNameLst>
                                      </p:cBhvr>
                                      <p:tavLst>
                                        <p:tav tm="0">
                                          <p:val>
                                            <p:fltVal val="0"/>
                                          </p:val>
                                        </p:tav>
                                        <p:tav tm="100000">
                                          <p:val>
                                            <p:strVal val="#ppt_h"/>
                                          </p:val>
                                        </p:tav>
                                      </p:tavLst>
                                    </p:anim>
                                    <p:anim calcmode="lin" valueType="num">
                                      <p:cBhvr>
                                        <p:cTn id="22" dur="1000" fill="hold"/>
                                        <p:tgtEl>
                                          <p:spTgt spid="10"/>
                                        </p:tgtEl>
                                        <p:attrNameLst>
                                          <p:attrName>style.rotation</p:attrName>
                                        </p:attrNameLst>
                                      </p:cBhvr>
                                      <p:tavLst>
                                        <p:tav tm="0">
                                          <p:val>
                                            <p:fltVal val="90"/>
                                          </p:val>
                                        </p:tav>
                                        <p:tav tm="100000">
                                          <p:val>
                                            <p:fltVal val="0"/>
                                          </p:val>
                                        </p:tav>
                                      </p:tavLst>
                                    </p:anim>
                                    <p:animEffect transition="in" filter="fade">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descr="Stationery"/>
          <p:cNvSpPr txBox="1">
            <a:spLocks noChangeArrowheads="1"/>
          </p:cNvSpPr>
          <p:nvPr/>
        </p:nvSpPr>
        <p:spPr bwMode="auto">
          <a:xfrm>
            <a:off x="451262" y="1365662"/>
            <a:ext cx="8241476" cy="5035138"/>
          </a:xfrm>
          <a:prstGeom prst="rect">
            <a:avLst/>
          </a:prstGeom>
          <a:solidFill>
            <a:srgbClr val="FFD7AF">
              <a:alpha val="75000"/>
            </a:srgbClr>
          </a:solidFill>
          <a:ln w="12700">
            <a:solidFill>
              <a:srgbClr val="000000"/>
            </a:solidFill>
            <a:miter lim="800000"/>
            <a:headEnd type="none" w="sm" len="sm"/>
            <a:tailEnd type="none" w="sm" len="sm"/>
          </a:ln>
          <a:effectLst/>
        </p:spPr>
        <p:txBody>
          <a:bodyPr lIns="365760" tIns="182880" rIns="365760" bIns="18288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5C0000"/>
              </a:solidFill>
              <a:effectLst/>
              <a:uLnTx/>
              <a:uFillTx/>
            </a:endParaRPr>
          </a:p>
        </p:txBody>
      </p:sp>
      <p:sp>
        <p:nvSpPr>
          <p:cNvPr id="3" name="TextBox 2"/>
          <p:cNvSpPr txBox="1"/>
          <p:nvPr/>
        </p:nvSpPr>
        <p:spPr>
          <a:xfrm>
            <a:off x="-1" y="302913"/>
            <a:ext cx="9144000" cy="830997"/>
          </a:xfrm>
          <a:prstGeom prst="rect">
            <a:avLst/>
          </a:prstGeom>
          <a:noFill/>
        </p:spPr>
        <p:txBody>
          <a:bodyPr wrap="square" rtlCol="0">
            <a:spAutoFit/>
          </a:bodyPr>
          <a:lstStyle/>
          <a:p>
            <a:pPr algn="ctr"/>
            <a:r>
              <a:rPr lang="en-US" sz="4800" b="0" dirty="0">
                <a:solidFill>
                  <a:srgbClr val="800000"/>
                </a:solidFill>
                <a:effectLst>
                  <a:outerShdw blurRad="38100" dist="38100" dir="2700000" algn="tl">
                    <a:srgbClr val="000000">
                      <a:alpha val="50000"/>
                    </a:srgbClr>
                  </a:outerShdw>
                </a:effectLst>
                <a:latin typeface="Maiandra GD" pitchFamily="34" charset="0"/>
              </a:rPr>
              <a:t>Definition of Wilderness</a:t>
            </a:r>
          </a:p>
        </p:txBody>
      </p:sp>
      <p:sp>
        <p:nvSpPr>
          <p:cNvPr id="4" name="Rectangle 3"/>
          <p:cNvSpPr txBox="1">
            <a:spLocks noChangeArrowheads="1"/>
          </p:cNvSpPr>
          <p:nvPr/>
        </p:nvSpPr>
        <p:spPr bwMode="auto">
          <a:xfrm>
            <a:off x="685800" y="1607718"/>
            <a:ext cx="4114800" cy="181784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spcBef>
                <a:spcPts val="0"/>
              </a:spcBef>
              <a:spcAft>
                <a:spcPts val="0"/>
              </a:spcAft>
              <a:defRPr/>
            </a:pPr>
            <a:r>
              <a:rPr lang="en-US" sz="2400" b="0" i="1" kern="0" dirty="0">
                <a:solidFill>
                  <a:srgbClr val="000000"/>
                </a:solidFill>
                <a:latin typeface="Arial" pitchFamily="34" charset="0"/>
                <a:cs typeface="Arial" pitchFamily="34" charset="0"/>
              </a:rPr>
              <a:t>“A wilderness, in </a:t>
            </a:r>
            <a:r>
              <a:rPr lang="en-US" sz="2400" i="1" kern="0" dirty="0">
                <a:solidFill>
                  <a:srgbClr val="C00000"/>
                </a:solidFill>
                <a:effectLst>
                  <a:outerShdw blurRad="38100" dist="38100" dir="2700000" algn="tl">
                    <a:srgbClr val="000000">
                      <a:alpha val="43137"/>
                    </a:srgbClr>
                  </a:outerShdw>
                </a:effectLst>
                <a:latin typeface="Arial" pitchFamily="34" charset="0"/>
                <a:cs typeface="Arial" pitchFamily="34" charset="0"/>
              </a:rPr>
              <a:t>contrast </a:t>
            </a:r>
            <a:r>
              <a:rPr lang="en-US" sz="2400" b="0" i="1" kern="0" dirty="0">
                <a:solidFill>
                  <a:srgbClr val="000000"/>
                </a:solidFill>
                <a:latin typeface="Arial" pitchFamily="34" charset="0"/>
                <a:cs typeface="Arial" pitchFamily="34" charset="0"/>
              </a:rPr>
              <a:t>with those areas where man and his own </a:t>
            </a:r>
            <a:r>
              <a:rPr lang="en-US" sz="2400" b="0" i="1" dirty="0">
                <a:solidFill>
                  <a:srgbClr val="000000"/>
                </a:solidFill>
                <a:latin typeface="Arial" pitchFamily="34" charset="0"/>
                <a:cs typeface="Arial" pitchFamily="34" charset="0"/>
              </a:rPr>
              <a:t>works dominate the landscape…”	</a:t>
            </a:r>
            <a:r>
              <a:rPr lang="en-US" sz="2400" b="0" dirty="0">
                <a:solidFill>
                  <a:srgbClr val="000000"/>
                </a:solidFill>
                <a:latin typeface="Arial" pitchFamily="34" charset="0"/>
                <a:cs typeface="Arial" pitchFamily="34" charset="0"/>
              </a:rPr>
              <a:t>Sec 2(c)</a:t>
            </a:r>
          </a:p>
          <a:p>
            <a:pPr eaLnBrk="1" hangingPunct="1">
              <a:spcBef>
                <a:spcPts val="0"/>
              </a:spcBef>
              <a:spcAft>
                <a:spcPts val="600"/>
              </a:spcAft>
              <a:defRPr/>
            </a:pPr>
            <a:endParaRPr lang="en-US" sz="2400" b="0" i="1" dirty="0">
              <a:solidFill>
                <a:srgbClr val="000000"/>
              </a:solidFill>
              <a:latin typeface="Arial" pitchFamily="34" charset="0"/>
              <a:cs typeface="Arial" pitchFamily="34"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6046" r="44741" b="3829"/>
          <a:stretch/>
        </p:blipFill>
        <p:spPr>
          <a:xfrm>
            <a:off x="5015970" y="1676401"/>
            <a:ext cx="3356748" cy="4414971"/>
          </a:xfrm>
          <a:prstGeom prst="rect">
            <a:avLst/>
          </a:prstGeom>
          <a:ln w="9525">
            <a:solidFill>
              <a:srgbClr val="000000"/>
            </a:solidFill>
          </a:ln>
        </p:spPr>
      </p:pic>
      <p:sp>
        <p:nvSpPr>
          <p:cNvPr id="6" name="TextBox 5"/>
          <p:cNvSpPr txBox="1"/>
          <p:nvPr/>
        </p:nvSpPr>
        <p:spPr>
          <a:xfrm>
            <a:off x="2013173" y="1525252"/>
            <a:ext cx="1453289" cy="4708981"/>
          </a:xfrm>
          <a:prstGeom prst="rect">
            <a:avLst/>
          </a:prstGeom>
          <a:noFill/>
        </p:spPr>
        <p:txBody>
          <a:bodyPr wrap="square" rtlCol="0">
            <a:spAutoFit/>
          </a:bodyPr>
          <a:lstStyle/>
          <a:p>
            <a:r>
              <a:rPr lang="en-US" sz="30000" b="0" dirty="0">
                <a:solidFill>
                  <a:srgbClr val="4C0000"/>
                </a:solidFill>
                <a:effectLst>
                  <a:outerShdw blurRad="38100" dist="38100" dir="2700000" algn="tl">
                    <a:srgbClr val="000000">
                      <a:alpha val="43137"/>
                    </a:srgbClr>
                  </a:outerShdw>
                </a:effectLst>
                <a:latin typeface="Maiandra GD" pitchFamily="34" charset="0"/>
              </a:rPr>
              <a:t>?</a:t>
            </a:r>
          </a:p>
        </p:txBody>
      </p:sp>
    </p:spTree>
    <p:extLst>
      <p:ext uri="{BB962C8B-B14F-4D97-AF65-F5344CB8AC3E}">
        <p14:creationId xmlns:p14="http://schemas.microsoft.com/office/powerpoint/2010/main" val="3412251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descr="Stationery"/>
          <p:cNvSpPr txBox="1">
            <a:spLocks noChangeArrowheads="1"/>
          </p:cNvSpPr>
          <p:nvPr/>
        </p:nvSpPr>
        <p:spPr bwMode="auto">
          <a:xfrm>
            <a:off x="451262" y="1365662"/>
            <a:ext cx="8241476" cy="5035138"/>
          </a:xfrm>
          <a:prstGeom prst="rect">
            <a:avLst/>
          </a:prstGeom>
          <a:solidFill>
            <a:srgbClr val="FFD7AF">
              <a:alpha val="75000"/>
            </a:srgbClr>
          </a:solidFill>
          <a:ln w="12700">
            <a:solidFill>
              <a:srgbClr val="000000"/>
            </a:solidFill>
            <a:miter lim="800000"/>
            <a:headEnd type="none" w="sm" len="sm"/>
            <a:tailEnd type="none" w="sm" len="sm"/>
          </a:ln>
          <a:effectLst/>
        </p:spPr>
        <p:txBody>
          <a:bodyPr lIns="365760" tIns="182880" rIns="365760" bIns="18288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5C0000"/>
              </a:solidFill>
              <a:effectLst/>
              <a:uLnTx/>
              <a:uFillTx/>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5970" y="1676401"/>
            <a:ext cx="3356748" cy="4414971"/>
          </a:xfrm>
          <a:prstGeom prst="rect">
            <a:avLst/>
          </a:prstGeom>
          <a:ln>
            <a:solidFill>
              <a:srgbClr val="000000">
                <a:lumMod val="50000"/>
              </a:srgbClr>
            </a:solidFill>
          </a:ln>
        </p:spPr>
      </p:pic>
      <p:sp>
        <p:nvSpPr>
          <p:cNvPr id="5" name="Rectangle 1027"/>
          <p:cNvSpPr>
            <a:spLocks noChangeArrowheads="1"/>
          </p:cNvSpPr>
          <p:nvPr/>
        </p:nvSpPr>
        <p:spPr bwMode="auto">
          <a:xfrm>
            <a:off x="690839" y="1600484"/>
            <a:ext cx="4105448" cy="4633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ts val="0"/>
              </a:spcBef>
              <a:buClr>
                <a:srgbClr val="333399"/>
              </a:buClr>
              <a:buSzPct val="100000"/>
              <a:buFontTx/>
              <a:buBlip>
                <a:blip r:embed="rId4"/>
              </a:buBlip>
            </a:pPr>
            <a:r>
              <a:rPr lang="en-US" sz="2400" b="0" i="1" kern="0" spc="-20" dirty="0">
                <a:solidFill>
                  <a:srgbClr val="000000"/>
                </a:solidFill>
                <a:latin typeface="Arial" pitchFamily="34" charset="0"/>
                <a:cs typeface="Arial" pitchFamily="34" charset="0"/>
              </a:rPr>
              <a:t>“…an area where the earth </a:t>
            </a:r>
            <a:r>
              <a:rPr lang="en-US" sz="2400" b="0" i="1" kern="0" dirty="0">
                <a:solidFill>
                  <a:srgbClr val="000000"/>
                </a:solidFill>
                <a:latin typeface="Arial" pitchFamily="34" charset="0"/>
                <a:cs typeface="Arial" pitchFamily="34" charset="0"/>
              </a:rPr>
              <a:t>and its community of life are </a:t>
            </a:r>
            <a:r>
              <a:rPr lang="en-US" sz="2400" i="1" kern="0" dirty="0">
                <a:solidFill>
                  <a:srgbClr val="C00000"/>
                </a:solidFill>
                <a:effectLst>
                  <a:outerShdw blurRad="38100" dist="38100" dir="2700000" algn="tl">
                    <a:srgbClr val="000000">
                      <a:alpha val="43137"/>
                    </a:srgbClr>
                  </a:outerShdw>
                </a:effectLst>
                <a:latin typeface="Arial" pitchFamily="34" charset="0"/>
                <a:cs typeface="Arial" pitchFamily="34" charset="0"/>
              </a:rPr>
              <a:t>untrammeled</a:t>
            </a:r>
            <a:r>
              <a:rPr lang="en-US" sz="2400" b="0" i="1" kern="0" dirty="0">
                <a:solidFill>
                  <a:srgbClr val="000000"/>
                </a:solidFill>
                <a:latin typeface="Arial" pitchFamily="34" charset="0"/>
                <a:cs typeface="Arial" pitchFamily="34" charset="0"/>
              </a:rPr>
              <a:t> by man, where man himself is a visitor who does not remain.”</a:t>
            </a:r>
            <a:r>
              <a:rPr lang="en-US" sz="2400" b="0" i="1" kern="0" spc="200" dirty="0">
                <a:solidFill>
                  <a:srgbClr val="000000"/>
                </a:solidFill>
                <a:latin typeface="Arial" pitchFamily="34" charset="0"/>
                <a:cs typeface="Arial" pitchFamily="34" charset="0"/>
              </a:rPr>
              <a:t>		</a:t>
            </a:r>
            <a:r>
              <a:rPr lang="en-US" sz="2400" b="0" kern="0" dirty="0">
                <a:solidFill>
                  <a:srgbClr val="000000"/>
                </a:solidFill>
                <a:latin typeface="Arial" pitchFamily="34" charset="0"/>
                <a:cs typeface="Arial" pitchFamily="34" charset="0"/>
              </a:rPr>
              <a:t>Sec 2(c)</a:t>
            </a:r>
          </a:p>
          <a:p>
            <a:pPr>
              <a:lnSpc>
                <a:spcPct val="90000"/>
              </a:lnSpc>
              <a:spcBef>
                <a:spcPts val="0"/>
              </a:spcBef>
              <a:buClr>
                <a:srgbClr val="333399"/>
              </a:buClr>
              <a:buSzPct val="80000"/>
            </a:pPr>
            <a:endParaRPr lang="en-US" sz="2400" b="0" i="1" kern="0" dirty="0">
              <a:solidFill>
                <a:srgbClr val="000000"/>
              </a:solidFill>
              <a:latin typeface="Arial" pitchFamily="34" charset="0"/>
              <a:cs typeface="Arial" pitchFamily="34" charset="0"/>
            </a:endParaRPr>
          </a:p>
          <a:p>
            <a:pPr marL="342900" indent="-342900">
              <a:lnSpc>
                <a:spcPct val="90000"/>
              </a:lnSpc>
              <a:spcBef>
                <a:spcPts val="0"/>
              </a:spcBef>
              <a:buClr>
                <a:srgbClr val="333399"/>
              </a:buClr>
              <a:buSzPct val="100000"/>
              <a:buFontTx/>
              <a:buBlip>
                <a:blip r:embed="rId4"/>
              </a:buBlip>
            </a:pPr>
            <a:r>
              <a:rPr lang="en-US" sz="2400" b="0" i="1" kern="0" dirty="0">
                <a:solidFill>
                  <a:srgbClr val="000000"/>
                </a:solidFill>
                <a:latin typeface="Arial" pitchFamily="34" charset="0"/>
                <a:cs typeface="Arial" pitchFamily="34" charset="0"/>
              </a:rPr>
              <a:t>“…</a:t>
            </a:r>
            <a:r>
              <a:rPr lang="en-US" sz="2400" i="1" kern="0" dirty="0">
                <a:solidFill>
                  <a:srgbClr val="C00000"/>
                </a:solidFill>
                <a:effectLst>
                  <a:outerShdw blurRad="38100" dist="38100" dir="2700000" algn="tl">
                    <a:srgbClr val="000000">
                      <a:alpha val="43137"/>
                    </a:srgbClr>
                  </a:outerShdw>
                </a:effectLst>
                <a:latin typeface="Arial" pitchFamily="34" charset="0"/>
                <a:cs typeface="Arial" pitchFamily="34" charset="0"/>
              </a:rPr>
              <a:t>undeveloped</a:t>
            </a:r>
            <a:r>
              <a:rPr lang="en-US" sz="2400" b="0" i="1" kern="0" dirty="0">
                <a:solidFill>
                  <a:srgbClr val="000000"/>
                </a:solidFill>
                <a:latin typeface="Arial" pitchFamily="34" charset="0"/>
                <a:cs typeface="Arial" pitchFamily="34" charset="0"/>
              </a:rPr>
              <a:t> Federal land retaining its primeval character and influence, without permanent improvements or human habitation…”</a:t>
            </a:r>
            <a:r>
              <a:rPr lang="en-US" sz="2400" b="0" kern="0" spc="200" dirty="0">
                <a:solidFill>
                  <a:srgbClr val="000000"/>
                </a:solidFill>
                <a:latin typeface="Arial" pitchFamily="34" charset="0"/>
                <a:cs typeface="Arial" pitchFamily="34" charset="0"/>
              </a:rPr>
              <a:t> 	</a:t>
            </a:r>
            <a:r>
              <a:rPr lang="en-US" sz="2400" b="0" kern="0" dirty="0">
                <a:solidFill>
                  <a:srgbClr val="000000"/>
                </a:solidFill>
                <a:latin typeface="Arial" pitchFamily="34" charset="0"/>
                <a:cs typeface="Arial" pitchFamily="34" charset="0"/>
              </a:rPr>
              <a:t>Sec 2(c)</a:t>
            </a:r>
            <a:endParaRPr lang="en-US" sz="1200" b="0" i="1" kern="0" dirty="0">
              <a:solidFill>
                <a:srgbClr val="000000"/>
              </a:solidFill>
              <a:latin typeface="Arial" pitchFamily="34" charset="0"/>
              <a:cs typeface="Arial" pitchFamily="34" charset="0"/>
            </a:endParaRPr>
          </a:p>
        </p:txBody>
      </p:sp>
      <p:sp>
        <p:nvSpPr>
          <p:cNvPr id="6" name="TextBox 5"/>
          <p:cNvSpPr txBox="1"/>
          <p:nvPr/>
        </p:nvSpPr>
        <p:spPr>
          <a:xfrm>
            <a:off x="-1" y="302913"/>
            <a:ext cx="9144000" cy="830997"/>
          </a:xfrm>
          <a:prstGeom prst="rect">
            <a:avLst/>
          </a:prstGeom>
          <a:noFill/>
        </p:spPr>
        <p:txBody>
          <a:bodyPr wrap="square" rtlCol="0">
            <a:spAutoFit/>
          </a:bodyPr>
          <a:lstStyle/>
          <a:p>
            <a:pPr algn="ctr"/>
            <a:r>
              <a:rPr lang="en-US" sz="4800" b="0" dirty="0">
                <a:solidFill>
                  <a:srgbClr val="800000"/>
                </a:solidFill>
                <a:effectLst>
                  <a:outerShdw blurRad="38100" dist="38100" dir="2700000" algn="tl">
                    <a:srgbClr val="000000">
                      <a:alpha val="50000"/>
                    </a:srgbClr>
                  </a:outerShdw>
                </a:effectLst>
                <a:latin typeface="Maiandra GD" pitchFamily="34" charset="0"/>
              </a:rPr>
              <a:t>Definition of Wilderness</a:t>
            </a:r>
          </a:p>
        </p:txBody>
      </p:sp>
    </p:spTree>
    <p:extLst>
      <p:ext uri="{BB962C8B-B14F-4D97-AF65-F5344CB8AC3E}">
        <p14:creationId xmlns:p14="http://schemas.microsoft.com/office/powerpoint/2010/main" val="16879096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33916"/>
            <a:ext cx="9144000" cy="1016000"/>
          </a:xfrm>
          <a:prstGeom prst="rect">
            <a:avLst/>
          </a:prstGeom>
          <a:noFill/>
        </p:spPr>
        <p:txBody>
          <a:bodyPr wrap="square" rtlCol="0">
            <a:spAutoFit/>
          </a:bodyPr>
          <a:lstStyle/>
          <a:p>
            <a:pPr algn="ctr"/>
            <a:r>
              <a:rPr lang="en-US" b="0" dirty="0" smtClean="0">
                <a:solidFill>
                  <a:srgbClr val="FFD7AF"/>
                </a:solidFill>
                <a:effectLst>
                  <a:outerShdw blurRad="38100" dist="38100" dir="2700000" algn="tl">
                    <a:srgbClr val="000000">
                      <a:alpha val="50000"/>
                    </a:srgbClr>
                  </a:outerShdw>
                </a:effectLst>
                <a:latin typeface="+mj-lt"/>
              </a:rPr>
              <a:t>Definition of Wilderness</a:t>
            </a:r>
            <a:endParaRPr lang="en-US" b="0" dirty="0">
              <a:solidFill>
                <a:srgbClr val="FFD7AF"/>
              </a:solidFill>
              <a:effectLst>
                <a:outerShdw blurRad="38100" dist="38100" dir="2700000" algn="tl">
                  <a:srgbClr val="000000">
                    <a:alpha val="50000"/>
                  </a:srgbClr>
                </a:outerShdw>
              </a:effectLst>
              <a:latin typeface="+mj-lt"/>
            </a:endParaRPr>
          </a:p>
        </p:txBody>
      </p:sp>
      <p:sp>
        <p:nvSpPr>
          <p:cNvPr id="7" name="Text Box 4" descr="Stationery"/>
          <p:cNvSpPr txBox="1">
            <a:spLocks noChangeArrowheads="1"/>
          </p:cNvSpPr>
          <p:nvPr/>
        </p:nvSpPr>
        <p:spPr bwMode="auto">
          <a:xfrm>
            <a:off x="581025" y="1478959"/>
            <a:ext cx="7991475" cy="4902791"/>
          </a:xfrm>
          <a:prstGeom prst="rect">
            <a:avLst/>
          </a:prstGeom>
          <a:blipFill dpi="0" rotWithShape="1">
            <a:blip r:embed="rId3" cstate="print"/>
            <a:srcRect/>
            <a:tile tx="0" ty="0" sx="100000" sy="100000" flip="none" algn="tl"/>
          </a:blipFill>
          <a:ln w="12700">
            <a:solidFill>
              <a:schemeClr val="tx1"/>
            </a:solidFill>
            <a:miter lim="800000"/>
            <a:headEnd type="none" w="sm" len="sm"/>
            <a:tailEnd type="none" w="sm" len="sm"/>
          </a:ln>
          <a:effectLst>
            <a:outerShdw dist="76200" dir="2700000" algn="tr" rotWithShape="0">
              <a:schemeClr val="tx1">
                <a:lumMod val="75000"/>
                <a:lumOff val="25000"/>
                <a:alpha val="50000"/>
              </a:schemeClr>
            </a:outerShdw>
          </a:effectLst>
        </p:spPr>
        <p:txBody>
          <a:bodyPr lIns="365760" tIns="182880" rIns="365760" bIns="182880"/>
          <a:lstStyle/>
          <a:p>
            <a:pPr algn="ctr">
              <a:spcBef>
                <a:spcPts val="0"/>
              </a:spcBef>
            </a:pPr>
            <a:endParaRPr lang="en-US" sz="2000" dirty="0">
              <a:solidFill>
                <a:srgbClr val="5C0000"/>
              </a:solidFill>
            </a:endParaRPr>
          </a:p>
        </p:txBody>
      </p:sp>
      <p:sp>
        <p:nvSpPr>
          <p:cNvPr id="8" name="Rectangle 3"/>
          <p:cNvSpPr>
            <a:spLocks noChangeArrowheads="1"/>
          </p:cNvSpPr>
          <p:nvPr/>
        </p:nvSpPr>
        <p:spPr bwMode="auto">
          <a:xfrm>
            <a:off x="793014" y="1795742"/>
            <a:ext cx="4119807" cy="4033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ts val="0"/>
              </a:spcBef>
              <a:buClr>
                <a:schemeClr val="accent2"/>
              </a:buClr>
              <a:buSzPct val="80000"/>
              <a:buBlip>
                <a:blip r:embed="rId4"/>
              </a:buBlip>
            </a:pPr>
            <a:r>
              <a:rPr lang="en-US" sz="2400" b="0" i="1" dirty="0" smtClean="0">
                <a:solidFill>
                  <a:schemeClr val="tx1"/>
                </a:solidFill>
                <a:latin typeface="+mn-lt"/>
              </a:rPr>
              <a:t>“…generally </a:t>
            </a:r>
            <a:r>
              <a:rPr lang="en-US" sz="2400" b="0" i="1" dirty="0">
                <a:solidFill>
                  <a:schemeClr val="tx1"/>
                </a:solidFill>
                <a:latin typeface="+mn-lt"/>
              </a:rPr>
              <a:t>appears to have been affected primarily by the </a:t>
            </a:r>
            <a:r>
              <a:rPr lang="en-US" sz="2400" i="1" dirty="0">
                <a:solidFill>
                  <a:srgbClr val="C00000"/>
                </a:solidFill>
                <a:effectLst>
                  <a:outerShdw blurRad="38100" dist="38100" dir="2700000" algn="tl">
                    <a:srgbClr val="000000">
                      <a:alpha val="43137"/>
                    </a:srgbClr>
                  </a:outerShdw>
                </a:effectLst>
                <a:latin typeface="+mn-lt"/>
              </a:rPr>
              <a:t>forces of </a:t>
            </a:r>
            <a:r>
              <a:rPr lang="en-US" sz="2400" i="1" dirty="0" smtClean="0">
                <a:solidFill>
                  <a:srgbClr val="C00000"/>
                </a:solidFill>
                <a:effectLst>
                  <a:outerShdw blurRad="38100" dist="38100" dir="2700000" algn="tl">
                    <a:srgbClr val="000000">
                      <a:alpha val="43137"/>
                    </a:srgbClr>
                  </a:outerShdw>
                </a:effectLst>
                <a:latin typeface="+mn-lt"/>
              </a:rPr>
              <a:t>nature</a:t>
            </a:r>
            <a:r>
              <a:rPr lang="en-US" sz="2400" b="0" i="1" dirty="0" smtClean="0">
                <a:solidFill>
                  <a:schemeClr val="tx1"/>
                </a:solidFill>
                <a:latin typeface="+mn-lt"/>
              </a:rPr>
              <a:t>, with the i</a:t>
            </a:r>
            <a:r>
              <a:rPr lang="en-US" sz="2400" b="0" i="1" dirty="0" smtClean="0">
                <a:solidFill>
                  <a:schemeClr val="tx1"/>
                </a:solidFill>
              </a:rPr>
              <a:t>mprint </a:t>
            </a:r>
            <a:r>
              <a:rPr lang="en-US" sz="2400" b="0" i="1" dirty="0">
                <a:solidFill>
                  <a:schemeClr val="tx1"/>
                </a:solidFill>
              </a:rPr>
              <a:t>of man’s </a:t>
            </a:r>
            <a:r>
              <a:rPr lang="en-US" sz="2400" b="0" i="1" dirty="0" smtClean="0">
                <a:solidFill>
                  <a:schemeClr val="tx1"/>
                </a:solidFill>
              </a:rPr>
              <a:t>work substantially unnoticeable…”</a:t>
            </a:r>
            <a:endParaRPr lang="en-US" sz="2400" b="0" dirty="0">
              <a:solidFill>
                <a:schemeClr val="tx1"/>
              </a:solidFill>
              <a:latin typeface="+mn-lt"/>
            </a:endParaRPr>
          </a:p>
          <a:p>
            <a:pPr>
              <a:lnSpc>
                <a:spcPct val="90000"/>
              </a:lnSpc>
              <a:spcBef>
                <a:spcPct val="20000"/>
              </a:spcBef>
              <a:buClr>
                <a:schemeClr val="accent2"/>
              </a:buClr>
              <a:buSzPct val="80000"/>
            </a:pPr>
            <a:endParaRPr lang="en-US" sz="1200" b="0" dirty="0">
              <a:solidFill>
                <a:schemeClr val="tx1"/>
              </a:solidFill>
              <a:latin typeface="+mn-lt"/>
            </a:endParaRPr>
          </a:p>
          <a:p>
            <a:pPr marL="342900" indent="-342900">
              <a:lnSpc>
                <a:spcPct val="90000"/>
              </a:lnSpc>
              <a:spcBef>
                <a:spcPct val="20000"/>
              </a:spcBef>
              <a:buClr>
                <a:schemeClr val="accent2"/>
              </a:buClr>
              <a:buSzPct val="80000"/>
              <a:buBlip>
                <a:blip r:embed="rId4"/>
              </a:buBlip>
            </a:pPr>
            <a:r>
              <a:rPr lang="en-US" sz="2400" b="0" i="1" dirty="0" smtClean="0">
                <a:solidFill>
                  <a:schemeClr val="tx1"/>
                </a:solidFill>
                <a:latin typeface="+mn-lt"/>
              </a:rPr>
              <a:t>“…has </a:t>
            </a:r>
            <a:r>
              <a:rPr lang="en-US" sz="2400" i="1" dirty="0" smtClean="0">
                <a:solidFill>
                  <a:srgbClr val="C00000"/>
                </a:solidFill>
                <a:effectLst>
                  <a:outerShdw blurRad="38100" dist="38100" dir="2700000" algn="tl">
                    <a:srgbClr val="000000">
                      <a:alpha val="43137"/>
                    </a:srgbClr>
                  </a:outerShdw>
                </a:effectLst>
                <a:latin typeface="+mn-lt"/>
              </a:rPr>
              <a:t>outstanding </a:t>
            </a:r>
            <a:r>
              <a:rPr lang="en-US" sz="2400" i="1" dirty="0">
                <a:solidFill>
                  <a:srgbClr val="C00000"/>
                </a:solidFill>
                <a:effectLst>
                  <a:outerShdw blurRad="38100" dist="38100" dir="2700000" algn="tl">
                    <a:srgbClr val="000000">
                      <a:alpha val="43137"/>
                    </a:srgbClr>
                  </a:outerShdw>
                </a:effectLst>
                <a:latin typeface="+mn-lt"/>
              </a:rPr>
              <a:t>opportunities </a:t>
            </a:r>
            <a:r>
              <a:rPr lang="en-US" sz="2400" b="0" i="1" dirty="0">
                <a:solidFill>
                  <a:schemeClr val="tx1"/>
                </a:solidFill>
                <a:latin typeface="+mn-lt"/>
              </a:rPr>
              <a:t>for  </a:t>
            </a:r>
            <a:r>
              <a:rPr lang="en-US" sz="2400" b="0" i="1" dirty="0" smtClean="0">
                <a:solidFill>
                  <a:schemeClr val="tx1"/>
                </a:solidFill>
                <a:latin typeface="+mn-lt"/>
              </a:rPr>
              <a:t>solitude </a:t>
            </a:r>
            <a:r>
              <a:rPr lang="en-US" sz="2400" b="0" i="1" dirty="0">
                <a:solidFill>
                  <a:schemeClr val="tx1"/>
                </a:solidFill>
                <a:latin typeface="+mn-lt"/>
              </a:rPr>
              <a:t>or </a:t>
            </a:r>
            <a:r>
              <a:rPr lang="en-US" sz="2400" b="0" i="1" dirty="0" smtClean="0">
                <a:solidFill>
                  <a:schemeClr val="tx1"/>
                </a:solidFill>
                <a:latin typeface="+mn-lt"/>
              </a:rPr>
              <a:t>a primitive   and </a:t>
            </a:r>
            <a:r>
              <a:rPr lang="en-US" sz="2400" b="0" i="1" dirty="0">
                <a:solidFill>
                  <a:schemeClr val="tx1"/>
                </a:solidFill>
                <a:latin typeface="+mn-lt"/>
              </a:rPr>
              <a:t>unconfined </a:t>
            </a:r>
            <a:r>
              <a:rPr lang="en-US" sz="2400" b="0" i="1" dirty="0" smtClean="0">
                <a:solidFill>
                  <a:schemeClr val="tx1"/>
                </a:solidFill>
                <a:latin typeface="+mn-lt"/>
              </a:rPr>
              <a:t>type of recreation…”</a:t>
            </a:r>
            <a:endParaRPr lang="en-US" sz="2400" b="0" i="1" dirty="0">
              <a:solidFill>
                <a:schemeClr val="tx1"/>
              </a:solidFill>
              <a:latin typeface="+mn-lt"/>
            </a:endParaRPr>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011541" y="1793618"/>
            <a:ext cx="3217101" cy="428946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54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descr="Stationery"/>
          <p:cNvSpPr txBox="1">
            <a:spLocks noChangeArrowheads="1"/>
          </p:cNvSpPr>
          <p:nvPr/>
        </p:nvSpPr>
        <p:spPr bwMode="auto">
          <a:xfrm>
            <a:off x="451262" y="1365662"/>
            <a:ext cx="8241476" cy="5035138"/>
          </a:xfrm>
          <a:prstGeom prst="rect">
            <a:avLst/>
          </a:prstGeom>
          <a:solidFill>
            <a:srgbClr val="FFD7AF">
              <a:alpha val="75000"/>
            </a:srgbClr>
          </a:solidFill>
          <a:ln w="12700">
            <a:solidFill>
              <a:srgbClr val="000000"/>
            </a:solidFill>
            <a:miter lim="800000"/>
            <a:headEnd type="none" w="sm" len="sm"/>
            <a:tailEnd type="none" w="sm" len="sm"/>
          </a:ln>
          <a:effectLst/>
        </p:spPr>
        <p:txBody>
          <a:bodyPr lIns="365760" tIns="182880" rIns="365760" bIns="18288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5C0000"/>
              </a:solidFill>
              <a:effectLst/>
              <a:uLnTx/>
              <a:uFillTx/>
            </a:endParaRPr>
          </a:p>
        </p:txBody>
      </p:sp>
      <p:sp>
        <p:nvSpPr>
          <p:cNvPr id="9" name="Rectangle 3"/>
          <p:cNvSpPr>
            <a:spLocks noChangeArrowheads="1"/>
          </p:cNvSpPr>
          <p:nvPr/>
        </p:nvSpPr>
        <p:spPr bwMode="auto">
          <a:xfrm>
            <a:off x="688498" y="1599550"/>
            <a:ext cx="4100647" cy="449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defTabSz="914400" eaLnBrk="1" fontAlgn="auto" latinLnBrk="0" hangingPunct="1">
              <a:lnSpc>
                <a:spcPct val="90000"/>
              </a:lnSpc>
              <a:spcBef>
                <a:spcPts val="0"/>
              </a:spcBef>
              <a:spcAft>
                <a:spcPts val="0"/>
              </a:spcAft>
              <a:buClr>
                <a:srgbClr val="333399"/>
              </a:buClr>
              <a:buSzPct val="100000"/>
              <a:buFontTx/>
              <a:buBlip>
                <a:blip r:embed="rId3"/>
              </a:buBlip>
              <a:tabLst/>
              <a:defRPr/>
            </a:pPr>
            <a:r>
              <a:rPr kumimoji="0" lang="en-US" sz="2400" b="0" i="1" u="none" strike="noStrike" kern="0" cap="none" spc="0" normalizeH="0" baseline="0" noProof="0" dirty="0">
                <a:ln>
                  <a:noFill/>
                </a:ln>
                <a:solidFill>
                  <a:srgbClr val="000000"/>
                </a:solidFill>
                <a:effectLst/>
                <a:uLnTx/>
                <a:uFillTx/>
              </a:rPr>
              <a:t>“…has at least five thousand acres of land or is of </a:t>
            </a:r>
            <a:r>
              <a:rPr kumimoji="0" lang="en-US" sz="2400" i="1"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rPr>
              <a:t>sufficient size </a:t>
            </a:r>
            <a:r>
              <a:rPr kumimoji="0" lang="en-US" sz="2400" b="0" i="1" u="none" strike="noStrike" kern="0" cap="none" spc="0" normalizeH="0" baseline="0" noProof="0" dirty="0">
                <a:ln>
                  <a:noFill/>
                </a:ln>
                <a:solidFill>
                  <a:srgbClr val="000000"/>
                </a:solidFill>
                <a:effectLst/>
                <a:uLnTx/>
                <a:uFillTx/>
              </a:rPr>
              <a:t>as to make practicable its </a:t>
            </a:r>
            <a:r>
              <a:rPr kumimoji="0" lang="en-US" sz="2400" b="0" i="1" u="none" strike="noStrike" kern="0" cap="none" spc="-10" normalizeH="0" baseline="0" noProof="0" dirty="0">
                <a:ln>
                  <a:noFill/>
                </a:ln>
                <a:solidFill>
                  <a:srgbClr val="000000"/>
                </a:solidFill>
                <a:effectLst/>
                <a:uLnTx/>
                <a:uFillTx/>
              </a:rPr>
              <a:t>preservation and use in an </a:t>
            </a:r>
            <a:r>
              <a:rPr kumimoji="0" lang="en-US" sz="2400" b="0" i="1" u="none" strike="noStrike" kern="0" cap="none" spc="0" normalizeH="0" baseline="0" noProof="0" dirty="0">
                <a:ln>
                  <a:noFill/>
                </a:ln>
                <a:solidFill>
                  <a:srgbClr val="000000"/>
                </a:solidFill>
                <a:effectLst/>
                <a:uLnTx/>
                <a:uFillTx/>
              </a:rPr>
              <a:t>unimpaired condition…”</a:t>
            </a:r>
            <a:endParaRPr kumimoji="0" lang="en-US" sz="2400" b="0" i="1" kern="0" dirty="0">
              <a:solidFill>
                <a:srgbClr val="000000"/>
              </a:solidFill>
            </a:endParaRPr>
          </a:p>
          <a:p>
            <a:pPr lvl="1" algn="r" eaLnBrk="1" fontAlgn="auto" hangingPunct="1">
              <a:lnSpc>
                <a:spcPct val="90000"/>
              </a:lnSpc>
              <a:spcBef>
                <a:spcPts val="0"/>
              </a:spcBef>
              <a:spcAft>
                <a:spcPts val="0"/>
              </a:spcAft>
              <a:buClr>
                <a:srgbClr val="333399"/>
              </a:buClr>
              <a:buSzPct val="100000"/>
              <a:defRPr/>
            </a:pPr>
            <a:r>
              <a:rPr kumimoji="0" lang="en-US" sz="2400" b="0" i="1" u="none" strike="noStrike" kern="0" cap="none" spc="0" normalizeH="0" baseline="0" noProof="0" dirty="0">
                <a:ln>
                  <a:noFill/>
                </a:ln>
                <a:solidFill>
                  <a:srgbClr val="000000"/>
                </a:solidFill>
                <a:effectLst/>
                <a:uLnTx/>
                <a:uFillTx/>
              </a:rPr>
              <a:t>			</a:t>
            </a:r>
            <a:r>
              <a:rPr kumimoji="0" lang="en-US" sz="2400" b="0" i="0" u="none" strike="noStrike" kern="0" cap="none" spc="0" normalizeH="0" baseline="0" noProof="0" dirty="0">
                <a:ln>
                  <a:noFill/>
                </a:ln>
                <a:solidFill>
                  <a:srgbClr val="000000"/>
                </a:solidFill>
                <a:effectLst/>
                <a:uLnTx/>
                <a:uFillTx/>
              </a:rPr>
              <a:t>Sec 2(c)</a:t>
            </a:r>
          </a:p>
          <a:p>
            <a:pPr marL="0" marR="0" lvl="0" indent="0" defTabSz="914400" eaLnBrk="1" fontAlgn="auto" latinLnBrk="0" hangingPunct="1">
              <a:lnSpc>
                <a:spcPct val="90000"/>
              </a:lnSpc>
              <a:spcBef>
                <a:spcPts val="0"/>
              </a:spcBef>
              <a:spcAft>
                <a:spcPts val="0"/>
              </a:spcAft>
              <a:buClr>
                <a:srgbClr val="333399"/>
              </a:buClr>
              <a:buSzPct val="80000"/>
              <a:buFontTx/>
              <a:buNone/>
              <a:tabLst/>
              <a:defRPr/>
            </a:pPr>
            <a:endParaRPr kumimoji="0" lang="en-US" sz="2400" b="0" i="0" u="none" strike="noStrike" kern="0" cap="none" spc="0" normalizeH="0" baseline="0" noProof="0" dirty="0">
              <a:ln>
                <a:noFill/>
              </a:ln>
              <a:solidFill>
                <a:srgbClr val="000000"/>
              </a:solidFill>
              <a:effectLst/>
              <a:uLnTx/>
              <a:uFillTx/>
            </a:endParaRPr>
          </a:p>
          <a:p>
            <a:pPr marL="342900" marR="0" lvl="0" indent="-342900" defTabSz="914400" eaLnBrk="1" fontAlgn="auto" latinLnBrk="0" hangingPunct="1">
              <a:lnSpc>
                <a:spcPct val="90000"/>
              </a:lnSpc>
              <a:spcBef>
                <a:spcPts val="0"/>
              </a:spcBef>
              <a:spcAft>
                <a:spcPts val="0"/>
              </a:spcAft>
              <a:buClr>
                <a:srgbClr val="333399"/>
              </a:buClr>
              <a:buSzPct val="100000"/>
              <a:buFontTx/>
              <a:buBlip>
                <a:blip r:embed="rId3"/>
              </a:buBlip>
              <a:tabLst/>
              <a:defRPr/>
            </a:pPr>
            <a:r>
              <a:rPr kumimoji="0" lang="en-US" sz="2400" b="0" i="1" u="none" strike="noStrike" kern="0" cap="none" spc="-10" normalizeH="0" baseline="0" noProof="0" dirty="0">
                <a:ln>
                  <a:noFill/>
                </a:ln>
                <a:solidFill>
                  <a:srgbClr val="000000"/>
                </a:solidFill>
                <a:effectLst/>
                <a:uLnTx/>
                <a:uFillTx/>
              </a:rPr>
              <a:t>“…may contain ecological, </a:t>
            </a:r>
            <a:r>
              <a:rPr kumimoji="0" lang="en-US" sz="2400" b="0" i="1" u="none" strike="noStrike" kern="0" cap="none" spc="0" normalizeH="0" baseline="0" noProof="0" dirty="0">
                <a:ln>
                  <a:noFill/>
                </a:ln>
                <a:solidFill>
                  <a:srgbClr val="000000"/>
                </a:solidFill>
                <a:effectLst/>
                <a:uLnTx/>
                <a:uFillTx/>
              </a:rPr>
              <a:t>geological, or </a:t>
            </a:r>
            <a:r>
              <a:rPr kumimoji="0" lang="en-US" sz="2400" i="1"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rPr>
              <a:t>other features</a:t>
            </a:r>
            <a:r>
              <a:rPr kumimoji="0" lang="en-US" sz="2400" b="0" i="1" u="none" strike="noStrike" kern="0" cap="none" spc="0" normalizeH="0" baseline="0" noProof="0" dirty="0">
                <a:ln>
                  <a:noFill/>
                </a:ln>
                <a:solidFill>
                  <a:srgbClr val="FFFFFF"/>
                </a:solidFill>
                <a:effectLst/>
                <a:uLnTx/>
                <a:uFillTx/>
              </a:rPr>
              <a:t> </a:t>
            </a:r>
            <a:r>
              <a:rPr kumimoji="0" lang="en-US" sz="2400" b="0" i="1" u="none" strike="noStrike" kern="0" cap="none" spc="0" normalizeH="0" baseline="0" noProof="0" dirty="0">
                <a:ln>
                  <a:noFill/>
                </a:ln>
                <a:solidFill>
                  <a:srgbClr val="000000"/>
                </a:solidFill>
                <a:effectLst/>
                <a:uLnTx/>
                <a:uFillTx/>
              </a:rPr>
              <a:t>of scientific, educational, scenic, or historical value.”</a:t>
            </a:r>
            <a:r>
              <a:rPr kumimoji="0" lang="en-US" sz="2400" b="0" i="1" u="none" strike="noStrike" kern="0" cap="none" spc="250" normalizeH="0" noProof="0" dirty="0">
                <a:ln>
                  <a:noFill/>
                </a:ln>
                <a:solidFill>
                  <a:srgbClr val="000000"/>
                </a:solidFill>
                <a:effectLst/>
                <a:uLnTx/>
                <a:uFillTx/>
              </a:rPr>
              <a:t>  </a:t>
            </a:r>
            <a:r>
              <a:rPr kumimoji="0" lang="en-US" sz="2400" b="0" i="0" u="none" strike="noStrike" kern="0" cap="none" spc="0" normalizeH="0" baseline="0" noProof="0" dirty="0">
                <a:ln>
                  <a:noFill/>
                </a:ln>
                <a:solidFill>
                  <a:srgbClr val="000000"/>
                </a:solidFill>
                <a:effectLst/>
                <a:uLnTx/>
                <a:uFillTx/>
              </a:rPr>
              <a:t>Sec 2(c)</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8461" r="24553"/>
          <a:stretch/>
        </p:blipFill>
        <p:spPr>
          <a:xfrm>
            <a:off x="5017630" y="1676400"/>
            <a:ext cx="3355088" cy="4415591"/>
          </a:xfrm>
          <a:prstGeom prst="rect">
            <a:avLst/>
          </a:prstGeom>
          <a:ln>
            <a:solidFill>
              <a:schemeClr val="bg1"/>
            </a:solidFill>
          </a:ln>
        </p:spPr>
      </p:pic>
      <p:sp>
        <p:nvSpPr>
          <p:cNvPr id="12" name="TextBox 11"/>
          <p:cNvSpPr txBox="1"/>
          <p:nvPr/>
        </p:nvSpPr>
        <p:spPr>
          <a:xfrm>
            <a:off x="-1" y="302913"/>
            <a:ext cx="9144000" cy="830997"/>
          </a:xfrm>
          <a:prstGeom prst="rect">
            <a:avLst/>
          </a:prstGeom>
          <a:noFill/>
        </p:spPr>
        <p:txBody>
          <a:bodyPr wrap="square" rtlCol="0">
            <a:spAutoFit/>
          </a:bodyPr>
          <a:lstStyle/>
          <a:p>
            <a:pPr algn="ctr"/>
            <a:r>
              <a:rPr lang="en-US" sz="4800" b="0" dirty="0">
                <a:solidFill>
                  <a:srgbClr val="800000"/>
                </a:solidFill>
                <a:effectLst>
                  <a:outerShdw blurRad="38100" dist="38100" dir="2700000" algn="tl">
                    <a:srgbClr val="000000">
                      <a:alpha val="50000"/>
                    </a:srgbClr>
                  </a:outerShdw>
                </a:effectLst>
                <a:latin typeface="Maiandra GD" pitchFamily="34" charset="0"/>
              </a:rPr>
              <a:t>Definition of Wilderness</a:t>
            </a:r>
          </a:p>
        </p:txBody>
      </p:sp>
    </p:spTree>
    <p:extLst>
      <p:ext uri="{BB962C8B-B14F-4D97-AF65-F5344CB8AC3E}">
        <p14:creationId xmlns:p14="http://schemas.microsoft.com/office/powerpoint/2010/main" val="1092072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animEffect transition="in" filter="fade">
                                      <p:cBhvr>
                                        <p:cTn id="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4" descr="Stationery"/>
          <p:cNvSpPr txBox="1">
            <a:spLocks noChangeArrowheads="1"/>
          </p:cNvSpPr>
          <p:nvPr/>
        </p:nvSpPr>
        <p:spPr bwMode="auto">
          <a:xfrm>
            <a:off x="581025" y="1478959"/>
            <a:ext cx="7991475" cy="4902791"/>
          </a:xfrm>
          <a:prstGeom prst="rect">
            <a:avLst/>
          </a:prstGeom>
          <a:blipFill dpi="0" rotWithShape="1">
            <a:blip r:embed="rId3" cstate="print"/>
            <a:srcRect/>
            <a:tile tx="0" ty="0" sx="100000" sy="100000" flip="none" algn="tl"/>
          </a:blipFill>
          <a:ln w="12700">
            <a:solidFill>
              <a:schemeClr val="tx1"/>
            </a:solidFill>
            <a:miter lim="800000"/>
            <a:headEnd type="none" w="sm" len="sm"/>
            <a:tailEnd type="none" w="sm" len="sm"/>
          </a:ln>
          <a:effectLst>
            <a:outerShdw dist="76200" dir="2700000" algn="tr" rotWithShape="0">
              <a:schemeClr val="tx1">
                <a:lumMod val="75000"/>
                <a:lumOff val="25000"/>
                <a:alpha val="50000"/>
              </a:schemeClr>
            </a:outerShdw>
          </a:effectLst>
        </p:spPr>
        <p:txBody>
          <a:bodyPr lIns="365760" tIns="182880" rIns="365760" bIns="182880"/>
          <a:lstStyle/>
          <a:p>
            <a:pPr algn="ctr">
              <a:spcBef>
                <a:spcPts val="0"/>
              </a:spcBef>
            </a:pPr>
            <a:endParaRPr lang="en-US" sz="2000" dirty="0">
              <a:solidFill>
                <a:srgbClr val="5C0000"/>
              </a:solidFill>
            </a:endParaRPr>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515720" y="4208394"/>
            <a:ext cx="4901080" cy="209444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0" y="233916"/>
            <a:ext cx="9144000" cy="1016000"/>
          </a:xfrm>
          <a:prstGeom prst="rect">
            <a:avLst/>
          </a:prstGeom>
          <a:noFill/>
        </p:spPr>
        <p:txBody>
          <a:bodyPr wrap="square" rtlCol="0">
            <a:spAutoFit/>
          </a:bodyPr>
          <a:lstStyle/>
          <a:p>
            <a:pPr algn="ctr"/>
            <a:r>
              <a:rPr lang="en-US" b="0" dirty="0" smtClean="0">
                <a:solidFill>
                  <a:srgbClr val="FFD7AF"/>
                </a:solidFill>
                <a:effectLst>
                  <a:outerShdw blurRad="38100" dist="38100" dir="2700000" algn="tl">
                    <a:srgbClr val="000000">
                      <a:alpha val="50000"/>
                    </a:srgbClr>
                  </a:outerShdw>
                </a:effectLst>
                <a:latin typeface="+mj-lt"/>
              </a:rPr>
              <a:t>Agency Responsibilities</a:t>
            </a:r>
            <a:endParaRPr lang="en-US" b="0" dirty="0">
              <a:solidFill>
                <a:srgbClr val="FFD7AF"/>
              </a:solidFill>
              <a:effectLst>
                <a:outerShdw blurRad="38100" dist="38100" dir="2700000" algn="tl">
                  <a:srgbClr val="000000">
                    <a:alpha val="50000"/>
                  </a:srgbClr>
                </a:outerShdw>
              </a:effectLst>
              <a:latin typeface="+mj-lt"/>
            </a:endParaRPr>
          </a:p>
        </p:txBody>
      </p:sp>
      <p:sp>
        <p:nvSpPr>
          <p:cNvPr id="3" name="Rectangle 2"/>
          <p:cNvSpPr/>
          <p:nvPr/>
        </p:nvSpPr>
        <p:spPr>
          <a:xfrm>
            <a:off x="951227" y="1439695"/>
            <a:ext cx="7395534" cy="3143938"/>
          </a:xfrm>
          <a:prstGeom prst="rect">
            <a:avLst/>
          </a:prstGeom>
        </p:spPr>
        <p:txBody>
          <a:bodyPr wrap="square">
            <a:spAutoFit/>
          </a:bodyPr>
          <a:lstStyle/>
          <a:p>
            <a:pPr eaLnBrk="1" hangingPunct="1">
              <a:lnSpc>
                <a:spcPts val="3000"/>
              </a:lnSpc>
            </a:pPr>
            <a:endParaRPr lang="en-US" sz="2400" b="0" i="1" dirty="0" smtClean="0">
              <a:solidFill>
                <a:schemeClr val="tx1"/>
              </a:solidFill>
              <a:latin typeface="+mn-lt"/>
            </a:endParaRPr>
          </a:p>
          <a:p>
            <a:pPr eaLnBrk="1" hangingPunct="1">
              <a:lnSpc>
                <a:spcPts val="3000"/>
              </a:lnSpc>
            </a:pPr>
            <a:r>
              <a:rPr lang="en-US" sz="2400" b="0" i="1" dirty="0" smtClean="0">
                <a:solidFill>
                  <a:schemeClr val="tx1"/>
                </a:solidFill>
                <a:latin typeface="+mn-lt"/>
              </a:rPr>
              <a:t>“… </a:t>
            </a:r>
            <a:r>
              <a:rPr lang="en-US" sz="2400" b="0" i="1" dirty="0">
                <a:solidFill>
                  <a:schemeClr val="tx1"/>
                </a:solidFill>
                <a:latin typeface="+mn-lt"/>
              </a:rPr>
              <a:t>these </a:t>
            </a:r>
            <a:r>
              <a:rPr lang="en-US" sz="2400" b="0" i="1" dirty="0" smtClean="0">
                <a:solidFill>
                  <a:schemeClr val="tx1"/>
                </a:solidFill>
                <a:latin typeface="+mn-lt"/>
              </a:rPr>
              <a:t>[areas] </a:t>
            </a:r>
            <a:r>
              <a:rPr lang="en-US" sz="2400" b="0" i="1" dirty="0">
                <a:solidFill>
                  <a:schemeClr val="tx1"/>
                </a:solidFill>
                <a:latin typeface="+mn-lt"/>
              </a:rPr>
              <a:t>shall be </a:t>
            </a:r>
            <a:r>
              <a:rPr lang="en-US" sz="2400" b="0" i="1" dirty="0" smtClean="0">
                <a:solidFill>
                  <a:schemeClr val="tx1"/>
                </a:solidFill>
                <a:latin typeface="+mn-lt"/>
              </a:rPr>
              <a:t>administered for the use and enjoyment of the American people in </a:t>
            </a:r>
            <a:r>
              <a:rPr lang="en-US" sz="2400" b="0" i="1" dirty="0">
                <a:solidFill>
                  <a:schemeClr val="tx1"/>
                </a:solidFill>
                <a:latin typeface="+mn-lt"/>
              </a:rPr>
              <a:t>such manner as will leave them </a:t>
            </a:r>
            <a:r>
              <a:rPr lang="en-US" sz="2400" i="1" dirty="0">
                <a:solidFill>
                  <a:srgbClr val="C00000"/>
                </a:solidFill>
                <a:effectLst>
                  <a:outerShdw blurRad="38100" dist="38100" dir="2700000" algn="tl">
                    <a:srgbClr val="000000">
                      <a:alpha val="43137"/>
                    </a:srgbClr>
                  </a:outerShdw>
                </a:effectLst>
                <a:latin typeface="+mn-lt"/>
              </a:rPr>
              <a:t>unimpaired for future use and enjoyment as </a:t>
            </a:r>
            <a:r>
              <a:rPr lang="en-US" sz="2400" i="1" dirty="0" smtClean="0">
                <a:solidFill>
                  <a:srgbClr val="C00000"/>
                </a:solidFill>
                <a:effectLst>
                  <a:outerShdw blurRad="38100" dist="38100" dir="2700000" algn="tl">
                    <a:srgbClr val="000000">
                      <a:alpha val="43137"/>
                    </a:srgbClr>
                  </a:outerShdw>
                </a:effectLst>
                <a:latin typeface="+mn-lt"/>
              </a:rPr>
              <a:t>wilderness</a:t>
            </a:r>
            <a:r>
              <a:rPr lang="en-US" sz="2400" b="0" i="1" dirty="0" smtClean="0">
                <a:solidFill>
                  <a:srgbClr val="C00000"/>
                </a:solidFill>
                <a:latin typeface="+mn-lt"/>
              </a:rPr>
              <a:t>, </a:t>
            </a:r>
            <a:r>
              <a:rPr lang="en-US" sz="2400" b="0" i="1" dirty="0" smtClean="0">
                <a:solidFill>
                  <a:schemeClr val="tx1"/>
                </a:solidFill>
                <a:latin typeface="+mn-lt"/>
              </a:rPr>
              <a:t>and </a:t>
            </a:r>
            <a:r>
              <a:rPr lang="en-US" sz="2400" b="0" i="1" dirty="0">
                <a:solidFill>
                  <a:schemeClr val="tx1"/>
                </a:solidFill>
                <a:latin typeface="+mn-lt"/>
              </a:rPr>
              <a:t>so as to provide for the protection of these areas, </a:t>
            </a:r>
            <a:r>
              <a:rPr lang="en-US" sz="2400" i="1" dirty="0">
                <a:solidFill>
                  <a:srgbClr val="C00000"/>
                </a:solidFill>
                <a:effectLst>
                  <a:outerShdw blurRad="38100" dist="38100" dir="2700000" algn="tl">
                    <a:srgbClr val="000000">
                      <a:alpha val="43137"/>
                    </a:srgbClr>
                  </a:outerShdw>
                </a:effectLst>
                <a:latin typeface="+mn-lt"/>
              </a:rPr>
              <a:t>the preservation of their wilderness </a:t>
            </a:r>
            <a:r>
              <a:rPr lang="en-US" sz="2400" i="1" dirty="0" smtClean="0">
                <a:solidFill>
                  <a:srgbClr val="C00000"/>
                </a:solidFill>
                <a:effectLst>
                  <a:outerShdw blurRad="38100" dist="38100" dir="2700000" algn="tl">
                    <a:srgbClr val="000000">
                      <a:alpha val="43137"/>
                    </a:srgbClr>
                  </a:outerShdw>
                </a:effectLst>
                <a:latin typeface="+mn-lt"/>
              </a:rPr>
              <a:t>character</a:t>
            </a:r>
            <a:r>
              <a:rPr lang="en-US" sz="2400" b="0" i="1" dirty="0" smtClean="0">
                <a:solidFill>
                  <a:schemeClr val="tx1"/>
                </a:solidFill>
                <a:effectLst>
                  <a:outerShdw blurRad="38100" dist="38100" dir="2700000" algn="tl">
                    <a:srgbClr val="000000">
                      <a:alpha val="43137"/>
                    </a:srgbClr>
                  </a:outerShdw>
                </a:effectLst>
                <a:latin typeface="+mn-lt"/>
              </a:rPr>
              <a:t>.” </a:t>
            </a:r>
          </a:p>
          <a:p>
            <a:pPr eaLnBrk="1" hangingPunct="1">
              <a:lnSpc>
                <a:spcPts val="3000"/>
              </a:lnSpc>
            </a:pPr>
            <a:r>
              <a:rPr lang="en-US" sz="2400" b="0" dirty="0" smtClean="0">
                <a:solidFill>
                  <a:schemeClr val="tx1"/>
                </a:solidFill>
                <a:latin typeface="+mn-lt"/>
              </a:rPr>
              <a:t>Sec 2(a)</a:t>
            </a:r>
            <a:endParaRPr lang="en-US" sz="2400" b="0" dirty="0">
              <a:solidFill>
                <a:schemeClr val="tx1"/>
              </a:solidFill>
              <a:latin typeface="+mn-lt"/>
            </a:endParaRPr>
          </a:p>
        </p:txBody>
      </p:sp>
    </p:spTree>
    <p:extLst>
      <p:ext uri="{BB962C8B-B14F-4D97-AF65-F5344CB8AC3E}">
        <p14:creationId xmlns:p14="http://schemas.microsoft.com/office/powerpoint/2010/main" val="1153302638"/>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4" descr="Stationery"/>
          <p:cNvSpPr txBox="1">
            <a:spLocks noChangeArrowheads="1"/>
          </p:cNvSpPr>
          <p:nvPr/>
        </p:nvSpPr>
        <p:spPr bwMode="auto">
          <a:xfrm>
            <a:off x="581025" y="1478959"/>
            <a:ext cx="7991475" cy="4902791"/>
          </a:xfrm>
          <a:prstGeom prst="rect">
            <a:avLst/>
          </a:prstGeom>
          <a:blipFill dpi="0" rotWithShape="1">
            <a:blip r:embed="rId3" cstate="print"/>
            <a:srcRect/>
            <a:tile tx="0" ty="0" sx="100000" sy="100000" flip="none" algn="tl"/>
          </a:blipFill>
          <a:ln w="12700">
            <a:solidFill>
              <a:schemeClr val="tx1"/>
            </a:solidFill>
            <a:miter lim="800000"/>
            <a:headEnd type="none" w="sm" len="sm"/>
            <a:tailEnd type="none" w="sm" len="sm"/>
          </a:ln>
          <a:effectLst>
            <a:outerShdw dist="76200" dir="2700000" algn="tr" rotWithShape="0">
              <a:schemeClr val="tx1">
                <a:lumMod val="75000"/>
                <a:lumOff val="25000"/>
                <a:alpha val="50000"/>
              </a:schemeClr>
            </a:outerShdw>
          </a:effectLst>
        </p:spPr>
        <p:txBody>
          <a:bodyPr lIns="365760" tIns="182880" rIns="365760" bIns="182880"/>
          <a:lstStyle/>
          <a:p>
            <a:pPr algn="ctr">
              <a:spcBef>
                <a:spcPts val="0"/>
              </a:spcBef>
            </a:pPr>
            <a:endParaRPr lang="en-US" sz="2000" dirty="0">
              <a:solidFill>
                <a:srgbClr val="5C0000"/>
              </a:solidFill>
            </a:endParaRPr>
          </a:p>
        </p:txBody>
      </p:sp>
      <p:sp>
        <p:nvSpPr>
          <p:cNvPr id="15" name="TextBox 14"/>
          <p:cNvSpPr txBox="1"/>
          <p:nvPr/>
        </p:nvSpPr>
        <p:spPr>
          <a:xfrm>
            <a:off x="0" y="233916"/>
            <a:ext cx="9144000" cy="1016000"/>
          </a:xfrm>
          <a:prstGeom prst="rect">
            <a:avLst/>
          </a:prstGeom>
          <a:noFill/>
        </p:spPr>
        <p:txBody>
          <a:bodyPr wrap="square" rtlCol="0">
            <a:spAutoFit/>
          </a:bodyPr>
          <a:lstStyle/>
          <a:p>
            <a:pPr algn="ctr"/>
            <a:r>
              <a:rPr lang="en-US" b="0" dirty="0" smtClean="0">
                <a:solidFill>
                  <a:srgbClr val="FFD7AF"/>
                </a:solidFill>
                <a:effectLst>
                  <a:outerShdw blurRad="38100" dist="38100" dir="2700000" algn="tl">
                    <a:srgbClr val="000000">
                      <a:alpha val="50000"/>
                    </a:srgbClr>
                  </a:outerShdw>
                </a:effectLst>
                <a:latin typeface="+mj-lt"/>
              </a:rPr>
              <a:t>Agency Responsibilities</a:t>
            </a:r>
            <a:endParaRPr lang="en-US" b="0" dirty="0">
              <a:solidFill>
                <a:srgbClr val="FFD7AF"/>
              </a:solidFill>
              <a:effectLst>
                <a:outerShdw blurRad="38100" dist="38100" dir="2700000" algn="tl">
                  <a:srgbClr val="000000">
                    <a:alpha val="50000"/>
                  </a:srgbClr>
                </a:outerShdw>
              </a:effectLst>
              <a:latin typeface="+mj-lt"/>
            </a:endParaRPr>
          </a:p>
        </p:txBody>
      </p:sp>
      <p:sp>
        <p:nvSpPr>
          <p:cNvPr id="2" name="Rectangle 1"/>
          <p:cNvSpPr/>
          <p:nvPr/>
        </p:nvSpPr>
        <p:spPr>
          <a:xfrm>
            <a:off x="895025" y="1738338"/>
            <a:ext cx="7395535" cy="2400657"/>
          </a:xfrm>
          <a:prstGeom prst="rect">
            <a:avLst/>
          </a:prstGeom>
        </p:spPr>
        <p:txBody>
          <a:bodyPr wrap="square">
            <a:spAutoFit/>
          </a:bodyPr>
          <a:lstStyle/>
          <a:p>
            <a:pPr eaLnBrk="1" hangingPunct="1">
              <a:lnSpc>
                <a:spcPts val="3000"/>
              </a:lnSpc>
              <a:buFontTx/>
              <a:buNone/>
            </a:pPr>
            <a:r>
              <a:rPr lang="en-US" sz="2400" b="0" i="1" dirty="0" smtClean="0">
                <a:solidFill>
                  <a:schemeClr val="tx1"/>
                </a:solidFill>
                <a:latin typeface="+mn-lt"/>
              </a:rPr>
              <a:t>“… </a:t>
            </a:r>
            <a:r>
              <a:rPr lang="en-US" sz="2400" b="0" i="1" dirty="0">
                <a:solidFill>
                  <a:schemeClr val="tx1"/>
                </a:solidFill>
                <a:latin typeface="+mn-lt"/>
              </a:rPr>
              <a:t>each agency administering any area designated as wilderness shall be responsible for </a:t>
            </a:r>
            <a:r>
              <a:rPr lang="en-US" sz="2400" i="1" dirty="0">
                <a:solidFill>
                  <a:srgbClr val="C00000"/>
                </a:solidFill>
                <a:effectLst>
                  <a:outerShdw blurRad="38100" dist="38100" dir="2700000" algn="tl">
                    <a:srgbClr val="000000">
                      <a:alpha val="43137"/>
                    </a:srgbClr>
                  </a:outerShdw>
                </a:effectLst>
                <a:latin typeface="+mn-lt"/>
              </a:rPr>
              <a:t>preserving the </a:t>
            </a:r>
            <a:r>
              <a:rPr lang="en-US" sz="2400" i="1" dirty="0" smtClean="0">
                <a:solidFill>
                  <a:srgbClr val="C00000"/>
                </a:solidFill>
                <a:effectLst>
                  <a:outerShdw blurRad="38100" dist="38100" dir="2700000" algn="tl">
                    <a:srgbClr val="000000">
                      <a:alpha val="43137"/>
                    </a:srgbClr>
                  </a:outerShdw>
                </a:effectLst>
                <a:latin typeface="+mn-lt"/>
              </a:rPr>
              <a:t>wilderness character</a:t>
            </a:r>
            <a:r>
              <a:rPr lang="en-US" sz="2400" b="0" i="1" dirty="0" smtClean="0">
                <a:solidFill>
                  <a:schemeClr val="tx1"/>
                </a:solidFill>
                <a:latin typeface="+mn-lt"/>
              </a:rPr>
              <a:t> </a:t>
            </a:r>
            <a:r>
              <a:rPr lang="en-US" sz="2400" b="0" i="1" dirty="0">
                <a:solidFill>
                  <a:schemeClr val="tx1"/>
                </a:solidFill>
                <a:latin typeface="+mn-lt"/>
              </a:rPr>
              <a:t>of the </a:t>
            </a:r>
            <a:r>
              <a:rPr lang="en-US" sz="2400" b="0" i="1" dirty="0" smtClean="0">
                <a:solidFill>
                  <a:schemeClr val="tx1"/>
                </a:solidFill>
                <a:latin typeface="+mn-lt"/>
              </a:rPr>
              <a:t>area and </a:t>
            </a:r>
            <a:r>
              <a:rPr lang="en-US" sz="2400" b="0" i="1" dirty="0">
                <a:solidFill>
                  <a:schemeClr val="tx1"/>
                </a:solidFill>
                <a:latin typeface="+mn-lt"/>
              </a:rPr>
              <a:t>shall so administer such area for such other purposes for which it may have been established as also to </a:t>
            </a:r>
            <a:r>
              <a:rPr lang="en-US" sz="2400" i="1" dirty="0" smtClean="0">
                <a:solidFill>
                  <a:srgbClr val="C00000"/>
                </a:solidFill>
                <a:effectLst>
                  <a:outerShdw blurRad="38100" dist="38100" dir="2700000" algn="tl">
                    <a:srgbClr val="000000">
                      <a:alpha val="43137"/>
                    </a:srgbClr>
                  </a:outerShdw>
                </a:effectLst>
                <a:latin typeface="+mn-lt"/>
              </a:rPr>
              <a:t>preserve its </a:t>
            </a:r>
            <a:r>
              <a:rPr lang="en-US" sz="2400" i="1" dirty="0">
                <a:solidFill>
                  <a:srgbClr val="C00000"/>
                </a:solidFill>
                <a:effectLst>
                  <a:outerShdw blurRad="38100" dist="38100" dir="2700000" algn="tl">
                    <a:srgbClr val="000000">
                      <a:alpha val="43137"/>
                    </a:srgbClr>
                  </a:outerShdw>
                </a:effectLst>
                <a:latin typeface="+mn-lt"/>
              </a:rPr>
              <a:t>wilderness </a:t>
            </a:r>
            <a:r>
              <a:rPr lang="en-US" sz="2400" i="1" dirty="0" smtClean="0">
                <a:solidFill>
                  <a:srgbClr val="C00000"/>
                </a:solidFill>
                <a:effectLst>
                  <a:outerShdw blurRad="38100" dist="38100" dir="2700000" algn="tl">
                    <a:srgbClr val="000000">
                      <a:alpha val="43137"/>
                    </a:srgbClr>
                  </a:outerShdw>
                </a:effectLst>
                <a:latin typeface="+mn-lt"/>
              </a:rPr>
              <a:t>character</a:t>
            </a:r>
            <a:r>
              <a:rPr lang="en-US" sz="2400" b="0" i="1" dirty="0" smtClean="0">
                <a:solidFill>
                  <a:schemeClr val="tx1"/>
                </a:solidFill>
                <a:latin typeface="+mn-lt"/>
              </a:rPr>
              <a:t>.”	      </a:t>
            </a:r>
            <a:r>
              <a:rPr lang="en-US" sz="2400" b="0" dirty="0" smtClean="0">
                <a:solidFill>
                  <a:schemeClr val="tx1"/>
                </a:solidFill>
                <a:latin typeface="+mn-lt"/>
              </a:rPr>
              <a:t>Sec 4(b)</a:t>
            </a:r>
            <a:endParaRPr lang="en-US" sz="2400" b="0" dirty="0">
              <a:solidFill>
                <a:schemeClr val="tx1"/>
              </a:solidFill>
              <a:latin typeface="+mn-lt"/>
            </a:endParaRPr>
          </a:p>
        </p:txBody>
      </p:sp>
      <p:pic>
        <p:nvPicPr>
          <p:cNvPr id="9" name="Picture 2" descr="http://www.walldesk.net/pdp/1024/17/03/Red-Rock-Canyon,-Nevada.jpg"/>
          <p:cNvPicPr>
            <a:picLocks noChangeAspect="1" noChangeArrowheads="1"/>
          </p:cNvPicPr>
          <p:nvPr/>
        </p:nvPicPr>
        <p:blipFill rotWithShape="1">
          <a:blip r:embed="rId4">
            <a:extLst>
              <a:ext uri="{28A0092B-C50C-407E-A947-70E740481C1C}">
                <a14:useLocalDpi xmlns:a14="http://schemas.microsoft.com/office/drawing/2010/main" val="0"/>
              </a:ext>
            </a:extLst>
          </a:blip>
          <a:srcRect t="7550" b="53548"/>
          <a:stretch/>
        </p:blipFill>
        <p:spPr bwMode="auto">
          <a:xfrm>
            <a:off x="13320111" y="9479581"/>
            <a:ext cx="7215388" cy="1743726"/>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www.totalwallpapers.com/nature/wallpapers/teddy-bear-cholla-cactus.jpg"/>
          <p:cNvPicPr>
            <a:picLocks noChangeAspect="1" noChangeArrowheads="1"/>
          </p:cNvPicPr>
          <p:nvPr/>
        </p:nvPicPr>
        <p:blipFill rotWithShape="1">
          <a:blip r:embed="rId5">
            <a:extLst>
              <a:ext uri="{28A0092B-C50C-407E-A947-70E740481C1C}">
                <a14:useLocalDpi xmlns:a14="http://schemas.microsoft.com/office/drawing/2010/main" val="0"/>
              </a:ext>
            </a:extLst>
          </a:blip>
          <a:srcRect t="26848" b="41045"/>
          <a:stretch/>
        </p:blipFill>
        <p:spPr bwMode="auto">
          <a:xfrm>
            <a:off x="18466953" y="1738338"/>
            <a:ext cx="7241247" cy="17437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http://wallpapers5.com/images/wallpapers/94894564/Landscape/Nature/Cholla-Cacti-Joshua-Tree-National-Park-California.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818" b="53167"/>
          <a:stretch/>
        </p:blipFill>
        <p:spPr bwMode="auto">
          <a:xfrm>
            <a:off x="951227" y="4227645"/>
            <a:ext cx="7215388" cy="174372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89226"/>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6" name="Text Box 4" descr="Stationery"/>
          <p:cNvSpPr txBox="1">
            <a:spLocks noChangeArrowheads="1"/>
          </p:cNvSpPr>
          <p:nvPr/>
        </p:nvSpPr>
        <p:spPr bwMode="auto">
          <a:xfrm>
            <a:off x="581025" y="2095500"/>
            <a:ext cx="7991475" cy="4286250"/>
          </a:xfrm>
          <a:prstGeom prst="rect">
            <a:avLst/>
          </a:prstGeom>
          <a:blipFill dpi="0" rotWithShape="1">
            <a:blip r:embed="rId3" cstate="print"/>
            <a:srcRect/>
            <a:tile tx="0" ty="0" sx="100000" sy="100000" flip="none" algn="tl"/>
          </a:blipFill>
          <a:ln w="12700">
            <a:solidFill>
              <a:schemeClr val="tx1"/>
            </a:solidFill>
            <a:miter lim="800000"/>
            <a:headEnd type="none" w="sm" len="sm"/>
            <a:tailEnd type="none" w="sm" len="sm"/>
          </a:ln>
          <a:effectLst>
            <a:outerShdw dist="76200" dir="2700000" algn="tr" rotWithShape="0">
              <a:schemeClr val="tx1">
                <a:lumMod val="75000"/>
                <a:lumOff val="25000"/>
                <a:alpha val="50000"/>
              </a:schemeClr>
            </a:outerShdw>
          </a:effectLst>
        </p:spPr>
        <p:txBody>
          <a:bodyPr lIns="365760" tIns="182880" rIns="365760" bIns="182880"/>
          <a:lstStyle/>
          <a:p>
            <a:pPr algn="ctr">
              <a:spcBef>
                <a:spcPts val="0"/>
              </a:spcBef>
            </a:pPr>
            <a:endParaRPr lang="en-US" sz="2000" dirty="0">
              <a:solidFill>
                <a:srgbClr val="5C0000"/>
              </a:solidFill>
            </a:endParaRPr>
          </a:p>
        </p:txBody>
      </p:sp>
      <p:sp>
        <p:nvSpPr>
          <p:cNvPr id="11" name="Text Box 3"/>
          <p:cNvSpPr txBox="1">
            <a:spLocks noChangeArrowheads="1"/>
          </p:cNvSpPr>
          <p:nvPr/>
        </p:nvSpPr>
        <p:spPr bwMode="auto">
          <a:xfrm>
            <a:off x="849001" y="2348788"/>
            <a:ext cx="3692837" cy="646331"/>
          </a:xfrm>
          <a:prstGeom prst="rect">
            <a:avLst/>
          </a:prstGeom>
          <a:noFill/>
          <a:ln w="9525">
            <a:noFill/>
            <a:miter lim="800000"/>
            <a:headEnd/>
            <a:tailEnd/>
          </a:ln>
          <a:effectLst/>
        </p:spPr>
        <p:txBody>
          <a:bodyPr wrap="square">
            <a:spAutoFit/>
          </a:bodyPr>
          <a:lstStyle/>
          <a:p>
            <a:pPr eaLnBrk="1" hangingPunct="1">
              <a:spcBef>
                <a:spcPct val="50000"/>
              </a:spcBef>
            </a:pPr>
            <a:r>
              <a:rPr kumimoji="0" lang="en-US" sz="3600" dirty="0" smtClean="0">
                <a:solidFill>
                  <a:srgbClr val="800000"/>
                </a:solidFill>
                <a:effectLst>
                  <a:outerShdw blurRad="38100" dist="38100" dir="2700000" algn="tl">
                    <a:srgbClr val="000000">
                      <a:alpha val="43137"/>
                    </a:srgbClr>
                  </a:outerShdw>
                </a:effectLst>
                <a:latin typeface="Centaur" pitchFamily="18" charset="0"/>
              </a:rPr>
              <a:t>Untrammeled</a:t>
            </a:r>
            <a:endParaRPr kumimoji="0" lang="en-US" sz="3600" dirty="0">
              <a:solidFill>
                <a:srgbClr val="800000"/>
              </a:solidFill>
              <a:effectLst>
                <a:outerShdw blurRad="38100" dist="38100" dir="2700000" algn="tl">
                  <a:srgbClr val="000000">
                    <a:alpha val="43137"/>
                  </a:srgbClr>
                </a:outerShdw>
              </a:effectLst>
              <a:latin typeface="Centaur" pitchFamily="18" charset="0"/>
            </a:endParaRPr>
          </a:p>
        </p:txBody>
      </p:sp>
      <p:sp>
        <p:nvSpPr>
          <p:cNvPr id="12" name="TextBox 11"/>
          <p:cNvSpPr txBox="1"/>
          <p:nvPr/>
        </p:nvSpPr>
        <p:spPr>
          <a:xfrm>
            <a:off x="849001" y="3115337"/>
            <a:ext cx="3560629" cy="1938992"/>
          </a:xfrm>
          <a:prstGeom prst="rect">
            <a:avLst/>
          </a:prstGeom>
          <a:noFill/>
        </p:spPr>
        <p:txBody>
          <a:bodyPr wrap="square" rtlCol="0">
            <a:spAutoFit/>
          </a:bodyPr>
          <a:lstStyle/>
          <a:p>
            <a:pPr lvl="0" eaLnBrk="1" hangingPunct="1">
              <a:spcBef>
                <a:spcPts val="0"/>
              </a:spcBef>
              <a:buSzPct val="60000"/>
              <a:defRPr/>
            </a:pPr>
            <a:r>
              <a:rPr kumimoji="0" lang="en-US" sz="2400" b="0" kern="0" dirty="0" smtClean="0">
                <a:solidFill>
                  <a:schemeClr val="tx1"/>
                </a:solidFill>
              </a:rPr>
              <a:t>Wilderness is essentially unhindered and free from the actions of modern human control or manipulation.</a:t>
            </a:r>
          </a:p>
        </p:txBody>
      </p:sp>
      <p:sp>
        <p:nvSpPr>
          <p:cNvPr id="14" name="TextBox 13"/>
          <p:cNvSpPr txBox="1"/>
          <p:nvPr/>
        </p:nvSpPr>
        <p:spPr>
          <a:xfrm>
            <a:off x="0" y="323850"/>
            <a:ext cx="9144000" cy="1631216"/>
          </a:xfrm>
          <a:prstGeom prst="rect">
            <a:avLst/>
          </a:prstGeom>
          <a:noFill/>
        </p:spPr>
        <p:txBody>
          <a:bodyPr wrap="square" rtlCol="0" anchor="ctr" anchorCtr="1">
            <a:spAutoFit/>
          </a:bodyPr>
          <a:lstStyle/>
          <a:p>
            <a:pPr algn="ctr">
              <a:lnSpc>
                <a:spcPts val="6000"/>
              </a:lnSpc>
            </a:pPr>
            <a:r>
              <a:rPr lang="en-US" b="0" dirty="0" smtClean="0">
                <a:solidFill>
                  <a:srgbClr val="FFD7AF"/>
                </a:solidFill>
                <a:effectLst>
                  <a:outerShdw dist="38100" dir="2700000" algn="tr" rotWithShape="0">
                    <a:schemeClr val="tx1">
                      <a:lumMod val="75000"/>
                      <a:lumOff val="25000"/>
                      <a:alpha val="50000"/>
                    </a:schemeClr>
                  </a:outerShdw>
                </a:effectLst>
                <a:latin typeface="Maiandra GD" pitchFamily="34" charset="0"/>
              </a:rPr>
              <a:t>Qualities of Wilderness Character</a:t>
            </a:r>
          </a:p>
        </p:txBody>
      </p:sp>
      <p:pic>
        <p:nvPicPr>
          <p:cNvPr id="9"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444993" y="3073239"/>
            <a:ext cx="3680444" cy="246396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771824"/>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62105" y="446566"/>
            <a:ext cx="8229604" cy="5954232"/>
            <a:chOff x="462105" y="446566"/>
            <a:chExt cx="8229604" cy="5954232"/>
          </a:xfrm>
        </p:grpSpPr>
        <p:sp>
          <p:nvSpPr>
            <p:cNvPr id="6" name="Text Box 4" descr="Stationery"/>
            <p:cNvSpPr txBox="1">
              <a:spLocks noChangeArrowheads="1"/>
            </p:cNvSpPr>
            <p:nvPr/>
          </p:nvSpPr>
          <p:spPr bwMode="auto">
            <a:xfrm>
              <a:off x="462105" y="446566"/>
              <a:ext cx="8229604" cy="5954232"/>
            </a:xfrm>
            <a:prstGeom prst="rect">
              <a:avLst/>
            </a:prstGeom>
            <a:ln>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lIns="365760" tIns="182880" rIns="365760" bIns="18288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5C0000"/>
                </a:solidFill>
                <a:effectLst/>
                <a:uLnTx/>
                <a:uFillTx/>
              </a:endParaRPr>
            </a:p>
          </p:txBody>
        </p:sp>
        <p:pic>
          <p:nvPicPr>
            <p:cNvPr id="7" name="Picture 11" descr="C:\Users\Ken\Desktop\UNTITLED-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61" b="41807"/>
            <a:stretch/>
          </p:blipFill>
          <p:spPr bwMode="auto">
            <a:xfrm>
              <a:off x="462106" y="4591048"/>
              <a:ext cx="8229603" cy="1809749"/>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62827" y="446566"/>
              <a:ext cx="8228882" cy="5954232"/>
              <a:chOff x="462827" y="446566"/>
              <a:chExt cx="8228882" cy="5954232"/>
            </a:xfrm>
          </p:grpSpPr>
          <p:pic>
            <p:nvPicPr>
              <p:cNvPr id="9" name="Picture 12" descr="C:\Users\Ken\Desktop\UNTITLED-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66" r="2923" b="40504"/>
              <a:stretch/>
            </p:blipFill>
            <p:spPr bwMode="auto">
              <a:xfrm>
                <a:off x="462827" y="4673764"/>
                <a:ext cx="8228882" cy="172703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bwMode="auto">
              <a:xfrm>
                <a:off x="462827" y="446566"/>
                <a:ext cx="8228882" cy="5954231"/>
              </a:xfrm>
              <a:prstGeom prst="rect">
                <a:avLst/>
              </a:prstGeom>
              <a:no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sp>
        <p:nvSpPr>
          <p:cNvPr id="11" name="Text Box 5"/>
          <p:cNvSpPr txBox="1">
            <a:spLocks noChangeArrowheads="1"/>
          </p:cNvSpPr>
          <p:nvPr/>
        </p:nvSpPr>
        <p:spPr bwMode="auto">
          <a:xfrm>
            <a:off x="749109" y="669807"/>
            <a:ext cx="40719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3600" dirty="0">
                <a:solidFill>
                  <a:srgbClr val="800000"/>
                </a:solidFill>
                <a:latin typeface="Centaur" pitchFamily="18" charset="0"/>
              </a:rPr>
              <a:t>Discussion Outline:</a:t>
            </a:r>
          </a:p>
        </p:txBody>
      </p:sp>
      <p:sp>
        <p:nvSpPr>
          <p:cNvPr id="12" name="Rectangle 3"/>
          <p:cNvSpPr>
            <a:spLocks noChangeArrowheads="1"/>
          </p:cNvSpPr>
          <p:nvPr/>
        </p:nvSpPr>
        <p:spPr bwMode="auto">
          <a:xfrm>
            <a:off x="749108" y="1321938"/>
            <a:ext cx="760749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spcBef>
                <a:spcPts val="0"/>
              </a:spcBef>
              <a:spcAft>
                <a:spcPts val="600"/>
              </a:spcAft>
              <a:buClr>
                <a:srgbClr val="FF9933"/>
              </a:buClr>
              <a:buFontTx/>
              <a:buBlip>
                <a:blip r:embed="rId5"/>
              </a:buBlip>
            </a:pPr>
            <a:r>
              <a:rPr lang="en-US" sz="2400" b="0" dirty="0">
                <a:solidFill>
                  <a:srgbClr val="000000"/>
                </a:solidFill>
                <a:latin typeface="Arial"/>
              </a:rPr>
              <a:t>Preamble to Wilderness</a:t>
            </a:r>
          </a:p>
          <a:p>
            <a:pPr marL="342900" indent="-342900">
              <a:spcBef>
                <a:spcPts val="0"/>
              </a:spcBef>
              <a:spcAft>
                <a:spcPts val="600"/>
              </a:spcAft>
              <a:buClr>
                <a:srgbClr val="FF9933"/>
              </a:buClr>
              <a:buFontTx/>
              <a:buBlip>
                <a:blip r:embed="rId5"/>
              </a:buBlip>
            </a:pPr>
            <a:r>
              <a:rPr lang="en-US" sz="2400" b="0" dirty="0">
                <a:solidFill>
                  <a:srgbClr val="000000"/>
                </a:solidFill>
                <a:latin typeface="Arial"/>
              </a:rPr>
              <a:t>Statement of Policy</a:t>
            </a:r>
          </a:p>
          <a:p>
            <a:pPr marL="342900" indent="-342900">
              <a:spcBef>
                <a:spcPts val="0"/>
              </a:spcBef>
              <a:spcAft>
                <a:spcPts val="600"/>
              </a:spcAft>
              <a:buClr>
                <a:srgbClr val="FF9933"/>
              </a:buClr>
              <a:buFontTx/>
              <a:buBlip>
                <a:blip r:embed="rId5"/>
              </a:buBlip>
            </a:pPr>
            <a:r>
              <a:rPr lang="en-US" sz="2400" b="0" dirty="0">
                <a:solidFill>
                  <a:srgbClr val="000000"/>
                </a:solidFill>
                <a:latin typeface="Arial"/>
              </a:rPr>
              <a:t>Extent of the System</a:t>
            </a:r>
          </a:p>
          <a:p>
            <a:pPr marL="342900" indent="-342900">
              <a:spcBef>
                <a:spcPts val="0"/>
              </a:spcBef>
              <a:spcAft>
                <a:spcPts val="600"/>
              </a:spcAft>
              <a:buClr>
                <a:srgbClr val="FF9933"/>
              </a:buClr>
              <a:buFontTx/>
              <a:buBlip>
                <a:blip r:embed="rId5"/>
              </a:buBlip>
            </a:pPr>
            <a:r>
              <a:rPr lang="en-US" sz="2400" b="0" dirty="0">
                <a:solidFill>
                  <a:srgbClr val="000000"/>
                </a:solidFill>
                <a:latin typeface="Arial"/>
              </a:rPr>
              <a:t>Definition of Wilderness</a:t>
            </a:r>
          </a:p>
          <a:p>
            <a:pPr marL="342900" indent="-342900">
              <a:spcBef>
                <a:spcPts val="0"/>
              </a:spcBef>
              <a:spcAft>
                <a:spcPts val="600"/>
              </a:spcAft>
              <a:buClr>
                <a:srgbClr val="FF9933"/>
              </a:buClr>
              <a:buFontTx/>
              <a:buBlip>
                <a:blip r:embed="rId5"/>
              </a:buBlip>
            </a:pPr>
            <a:r>
              <a:rPr lang="en-US" sz="2400" b="0" dirty="0">
                <a:solidFill>
                  <a:srgbClr val="000000"/>
                </a:solidFill>
                <a:latin typeface="Arial"/>
              </a:rPr>
              <a:t>Agency Responsibilities</a:t>
            </a:r>
          </a:p>
        </p:txBody>
      </p:sp>
      <p:sp>
        <p:nvSpPr>
          <p:cNvPr id="13" name="Rectangle 3"/>
          <p:cNvSpPr>
            <a:spLocks noChangeArrowheads="1"/>
          </p:cNvSpPr>
          <p:nvPr/>
        </p:nvSpPr>
        <p:spPr bwMode="auto">
          <a:xfrm>
            <a:off x="4650655" y="1316060"/>
            <a:ext cx="3796660"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spcBef>
                <a:spcPts val="0"/>
              </a:spcBef>
              <a:spcAft>
                <a:spcPts val="600"/>
              </a:spcAft>
              <a:buClr>
                <a:srgbClr val="FF9933"/>
              </a:buClr>
              <a:buFontTx/>
              <a:buBlip>
                <a:blip r:embed="rId5"/>
              </a:buBlip>
            </a:pPr>
            <a:r>
              <a:rPr lang="en-US" sz="2400" b="0" spc="-20" dirty="0">
                <a:solidFill>
                  <a:srgbClr val="000000"/>
                </a:solidFill>
                <a:latin typeface="Arial"/>
              </a:rPr>
              <a:t>Use of Wilderness</a:t>
            </a:r>
          </a:p>
          <a:p>
            <a:pPr marL="342900" indent="-342900">
              <a:spcBef>
                <a:spcPts val="0"/>
              </a:spcBef>
              <a:spcAft>
                <a:spcPts val="600"/>
              </a:spcAft>
              <a:buClr>
                <a:srgbClr val="FF9933"/>
              </a:buClr>
              <a:buFontTx/>
              <a:buBlip>
                <a:blip r:embed="rId5"/>
              </a:buBlip>
            </a:pPr>
            <a:r>
              <a:rPr lang="en-US" sz="2400" b="0" dirty="0">
                <a:solidFill>
                  <a:srgbClr val="000000"/>
                </a:solidFill>
                <a:latin typeface="Arial"/>
              </a:rPr>
              <a:t>Prohibited Uses</a:t>
            </a:r>
          </a:p>
          <a:p>
            <a:pPr marL="342900" indent="-342900">
              <a:spcBef>
                <a:spcPts val="0"/>
              </a:spcBef>
              <a:spcAft>
                <a:spcPts val="600"/>
              </a:spcAft>
              <a:buClr>
                <a:srgbClr val="FF9933"/>
              </a:buClr>
              <a:buFontTx/>
              <a:buBlip>
                <a:blip r:embed="rId5"/>
              </a:buBlip>
            </a:pPr>
            <a:r>
              <a:rPr lang="en-US" sz="2400" b="0" dirty="0">
                <a:solidFill>
                  <a:srgbClr val="000000"/>
                </a:solidFill>
                <a:latin typeface="Arial"/>
              </a:rPr>
              <a:t>Special Provisions</a:t>
            </a:r>
          </a:p>
          <a:p>
            <a:pPr marL="342900" indent="-342900">
              <a:spcBef>
                <a:spcPts val="0"/>
              </a:spcBef>
              <a:spcAft>
                <a:spcPts val="600"/>
              </a:spcAft>
              <a:buClr>
                <a:srgbClr val="FF9933"/>
              </a:buClr>
              <a:buFontTx/>
              <a:buBlip>
                <a:blip r:embed="rId5"/>
              </a:buBlip>
            </a:pPr>
            <a:r>
              <a:rPr lang="en-US" sz="2400" b="0" dirty="0" smtClean="0">
                <a:solidFill>
                  <a:srgbClr val="000000"/>
                </a:solidFill>
                <a:latin typeface="Arial"/>
              </a:rPr>
              <a:t>USDA Forest Wilderness Policy</a:t>
            </a:r>
            <a:endParaRPr lang="en-US" sz="2400" b="0" dirty="0">
              <a:solidFill>
                <a:srgbClr val="000000"/>
              </a:solidFill>
              <a:latin typeface="Arial"/>
            </a:endParaRPr>
          </a:p>
        </p:txBody>
      </p:sp>
      <p:grpSp>
        <p:nvGrpSpPr>
          <p:cNvPr id="2" name="Group 4"/>
          <p:cNvGrpSpPr>
            <a:grpSpLocks noChangeAspect="1"/>
          </p:cNvGrpSpPr>
          <p:nvPr/>
        </p:nvGrpSpPr>
        <p:grpSpPr bwMode="auto">
          <a:xfrm>
            <a:off x="3417888" y="3697288"/>
            <a:ext cx="2317750" cy="2459037"/>
            <a:chOff x="2153" y="2329"/>
            <a:chExt cx="1460" cy="1549"/>
          </a:xfrm>
          <a:effectLst>
            <a:glow rad="38100">
              <a:srgbClr val="FFFFCC"/>
            </a:glow>
            <a:outerShdw blurRad="50800" dist="38100" dir="2700000" algn="tl" rotWithShape="0">
              <a:prstClr val="black">
                <a:alpha val="40000"/>
              </a:prstClr>
            </a:outerShdw>
          </a:effectLst>
        </p:grpSpPr>
        <p:sp>
          <p:nvSpPr>
            <p:cNvPr id="3" name="AutoShape 3"/>
            <p:cNvSpPr>
              <a:spLocks noChangeAspect="1" noChangeArrowheads="1" noTextEdit="1"/>
            </p:cNvSpPr>
            <p:nvPr/>
          </p:nvSpPr>
          <p:spPr bwMode="auto">
            <a:xfrm>
              <a:off x="2153" y="2329"/>
              <a:ext cx="1460" cy="154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Freeform 5"/>
            <p:cNvSpPr>
              <a:spLocks/>
            </p:cNvSpPr>
            <p:nvPr/>
          </p:nvSpPr>
          <p:spPr bwMode="auto">
            <a:xfrm>
              <a:off x="2405" y="2329"/>
              <a:ext cx="1204" cy="1239"/>
            </a:xfrm>
            <a:custGeom>
              <a:avLst/>
              <a:gdLst>
                <a:gd name="T0" fmla="*/ 0 w 1204"/>
                <a:gd name="T1" fmla="*/ 271 h 1239"/>
                <a:gd name="T2" fmla="*/ 180 w 1204"/>
                <a:gd name="T3" fmla="*/ 1239 h 1239"/>
                <a:gd name="T4" fmla="*/ 1204 w 1204"/>
                <a:gd name="T5" fmla="*/ 1182 h 1239"/>
                <a:gd name="T6" fmla="*/ 980 w 1204"/>
                <a:gd name="T7" fmla="*/ 0 h 1239"/>
                <a:gd name="T8" fmla="*/ 0 w 1204"/>
                <a:gd name="T9" fmla="*/ 271 h 1239"/>
                <a:gd name="T10" fmla="*/ 0 w 1204"/>
                <a:gd name="T11" fmla="*/ 271 h 1239"/>
              </a:gdLst>
              <a:ahLst/>
              <a:cxnLst>
                <a:cxn ang="0">
                  <a:pos x="T0" y="T1"/>
                </a:cxn>
                <a:cxn ang="0">
                  <a:pos x="T2" y="T3"/>
                </a:cxn>
                <a:cxn ang="0">
                  <a:pos x="T4" y="T5"/>
                </a:cxn>
                <a:cxn ang="0">
                  <a:pos x="T6" y="T7"/>
                </a:cxn>
                <a:cxn ang="0">
                  <a:pos x="T8" y="T9"/>
                </a:cxn>
                <a:cxn ang="0">
                  <a:pos x="T10" y="T11"/>
                </a:cxn>
              </a:cxnLst>
              <a:rect l="0" t="0" r="r" b="b"/>
              <a:pathLst>
                <a:path w="1204" h="1239">
                  <a:moveTo>
                    <a:pt x="0" y="271"/>
                  </a:moveTo>
                  <a:lnTo>
                    <a:pt x="180" y="1239"/>
                  </a:lnTo>
                  <a:lnTo>
                    <a:pt x="1204" y="1182"/>
                  </a:lnTo>
                  <a:lnTo>
                    <a:pt x="980" y="0"/>
                  </a:lnTo>
                  <a:lnTo>
                    <a:pt x="0" y="271"/>
                  </a:lnTo>
                  <a:lnTo>
                    <a:pt x="0" y="271"/>
                  </a:lnTo>
                  <a:close/>
                </a:path>
              </a:pathLst>
            </a:custGeom>
            <a:solidFill>
              <a:srgbClr val="000000"/>
            </a:solidFill>
            <a:ln w="9525">
              <a:no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5" name="Freeform 6"/>
            <p:cNvSpPr>
              <a:spLocks/>
            </p:cNvSpPr>
            <p:nvPr/>
          </p:nvSpPr>
          <p:spPr bwMode="auto">
            <a:xfrm>
              <a:off x="2153" y="2623"/>
              <a:ext cx="385" cy="1142"/>
            </a:xfrm>
            <a:custGeom>
              <a:avLst/>
              <a:gdLst>
                <a:gd name="T0" fmla="*/ 385 w 385"/>
                <a:gd name="T1" fmla="*/ 960 h 1142"/>
                <a:gd name="T2" fmla="*/ 377 w 385"/>
                <a:gd name="T3" fmla="*/ 962 h 1142"/>
                <a:gd name="T4" fmla="*/ 370 w 385"/>
                <a:gd name="T5" fmla="*/ 965 h 1142"/>
                <a:gd name="T6" fmla="*/ 362 w 385"/>
                <a:gd name="T7" fmla="*/ 969 h 1142"/>
                <a:gd name="T8" fmla="*/ 355 w 385"/>
                <a:gd name="T9" fmla="*/ 973 h 1142"/>
                <a:gd name="T10" fmla="*/ 346 w 385"/>
                <a:gd name="T11" fmla="*/ 975 h 1142"/>
                <a:gd name="T12" fmla="*/ 339 w 385"/>
                <a:gd name="T13" fmla="*/ 979 h 1142"/>
                <a:gd name="T14" fmla="*/ 334 w 385"/>
                <a:gd name="T15" fmla="*/ 984 h 1142"/>
                <a:gd name="T16" fmla="*/ 327 w 385"/>
                <a:gd name="T17" fmla="*/ 988 h 1142"/>
                <a:gd name="T18" fmla="*/ 320 w 385"/>
                <a:gd name="T19" fmla="*/ 992 h 1142"/>
                <a:gd name="T20" fmla="*/ 313 w 385"/>
                <a:gd name="T21" fmla="*/ 997 h 1142"/>
                <a:gd name="T22" fmla="*/ 306 w 385"/>
                <a:gd name="T23" fmla="*/ 1001 h 1142"/>
                <a:gd name="T24" fmla="*/ 302 w 385"/>
                <a:gd name="T25" fmla="*/ 1007 h 1142"/>
                <a:gd name="T26" fmla="*/ 295 w 385"/>
                <a:gd name="T27" fmla="*/ 1012 h 1142"/>
                <a:gd name="T28" fmla="*/ 289 w 385"/>
                <a:gd name="T29" fmla="*/ 1018 h 1142"/>
                <a:gd name="T30" fmla="*/ 284 w 385"/>
                <a:gd name="T31" fmla="*/ 1023 h 1142"/>
                <a:gd name="T32" fmla="*/ 280 w 385"/>
                <a:gd name="T33" fmla="*/ 1030 h 1142"/>
                <a:gd name="T34" fmla="*/ 273 w 385"/>
                <a:gd name="T35" fmla="*/ 1035 h 1142"/>
                <a:gd name="T36" fmla="*/ 268 w 385"/>
                <a:gd name="T37" fmla="*/ 1042 h 1142"/>
                <a:gd name="T38" fmla="*/ 264 w 385"/>
                <a:gd name="T39" fmla="*/ 1048 h 1142"/>
                <a:gd name="T40" fmla="*/ 259 w 385"/>
                <a:gd name="T41" fmla="*/ 1055 h 1142"/>
                <a:gd name="T42" fmla="*/ 256 w 385"/>
                <a:gd name="T43" fmla="*/ 1060 h 1142"/>
                <a:gd name="T44" fmla="*/ 250 w 385"/>
                <a:gd name="T45" fmla="*/ 1068 h 1142"/>
                <a:gd name="T46" fmla="*/ 246 w 385"/>
                <a:gd name="T47" fmla="*/ 1074 h 1142"/>
                <a:gd name="T48" fmla="*/ 243 w 385"/>
                <a:gd name="T49" fmla="*/ 1081 h 1142"/>
                <a:gd name="T50" fmla="*/ 241 w 385"/>
                <a:gd name="T51" fmla="*/ 1089 h 1142"/>
                <a:gd name="T52" fmla="*/ 238 w 385"/>
                <a:gd name="T53" fmla="*/ 1095 h 1142"/>
                <a:gd name="T54" fmla="*/ 235 w 385"/>
                <a:gd name="T55" fmla="*/ 1102 h 1142"/>
                <a:gd name="T56" fmla="*/ 232 w 385"/>
                <a:gd name="T57" fmla="*/ 1111 h 1142"/>
                <a:gd name="T58" fmla="*/ 229 w 385"/>
                <a:gd name="T59" fmla="*/ 1117 h 1142"/>
                <a:gd name="T60" fmla="*/ 228 w 385"/>
                <a:gd name="T61" fmla="*/ 1125 h 1142"/>
                <a:gd name="T62" fmla="*/ 225 w 385"/>
                <a:gd name="T63" fmla="*/ 1133 h 1142"/>
                <a:gd name="T64" fmla="*/ 225 w 385"/>
                <a:gd name="T65" fmla="*/ 1142 h 1142"/>
                <a:gd name="T66" fmla="*/ 0 w 385"/>
                <a:gd name="T67" fmla="*/ 175 h 1142"/>
                <a:gd name="T68" fmla="*/ 0 w 385"/>
                <a:gd name="T69" fmla="*/ 158 h 1142"/>
                <a:gd name="T70" fmla="*/ 1 w 385"/>
                <a:gd name="T71" fmla="*/ 143 h 1142"/>
                <a:gd name="T72" fmla="*/ 4 w 385"/>
                <a:gd name="T73" fmla="*/ 129 h 1142"/>
                <a:gd name="T74" fmla="*/ 7 w 385"/>
                <a:gd name="T75" fmla="*/ 116 h 1142"/>
                <a:gd name="T76" fmla="*/ 11 w 385"/>
                <a:gd name="T77" fmla="*/ 103 h 1142"/>
                <a:gd name="T78" fmla="*/ 15 w 385"/>
                <a:gd name="T79" fmla="*/ 93 h 1142"/>
                <a:gd name="T80" fmla="*/ 22 w 385"/>
                <a:gd name="T81" fmla="*/ 82 h 1142"/>
                <a:gd name="T82" fmla="*/ 28 w 385"/>
                <a:gd name="T83" fmla="*/ 72 h 1142"/>
                <a:gd name="T84" fmla="*/ 35 w 385"/>
                <a:gd name="T85" fmla="*/ 63 h 1142"/>
                <a:gd name="T86" fmla="*/ 42 w 385"/>
                <a:gd name="T87" fmla="*/ 55 h 1142"/>
                <a:gd name="T88" fmla="*/ 49 w 385"/>
                <a:gd name="T89" fmla="*/ 47 h 1142"/>
                <a:gd name="T90" fmla="*/ 57 w 385"/>
                <a:gd name="T91" fmla="*/ 41 h 1142"/>
                <a:gd name="T92" fmla="*/ 64 w 385"/>
                <a:gd name="T93" fmla="*/ 35 h 1142"/>
                <a:gd name="T94" fmla="*/ 72 w 385"/>
                <a:gd name="T95" fmla="*/ 30 h 1142"/>
                <a:gd name="T96" fmla="*/ 81 w 385"/>
                <a:gd name="T97" fmla="*/ 25 h 1142"/>
                <a:gd name="T98" fmla="*/ 89 w 385"/>
                <a:gd name="T99" fmla="*/ 20 h 1142"/>
                <a:gd name="T100" fmla="*/ 97 w 385"/>
                <a:gd name="T101" fmla="*/ 17 h 1142"/>
                <a:gd name="T102" fmla="*/ 104 w 385"/>
                <a:gd name="T103" fmla="*/ 13 h 1142"/>
                <a:gd name="T104" fmla="*/ 113 w 385"/>
                <a:gd name="T105" fmla="*/ 11 h 1142"/>
                <a:gd name="T106" fmla="*/ 121 w 385"/>
                <a:gd name="T107" fmla="*/ 8 h 1142"/>
                <a:gd name="T108" fmla="*/ 128 w 385"/>
                <a:gd name="T109" fmla="*/ 5 h 1142"/>
                <a:gd name="T110" fmla="*/ 135 w 385"/>
                <a:gd name="T111" fmla="*/ 5 h 1142"/>
                <a:gd name="T112" fmla="*/ 142 w 385"/>
                <a:gd name="T113" fmla="*/ 4 h 1142"/>
                <a:gd name="T114" fmla="*/ 147 w 385"/>
                <a:gd name="T115" fmla="*/ 2 h 1142"/>
                <a:gd name="T116" fmla="*/ 153 w 385"/>
                <a:gd name="T117" fmla="*/ 2 h 1142"/>
                <a:gd name="T118" fmla="*/ 161 w 385"/>
                <a:gd name="T119" fmla="*/ 0 h 1142"/>
                <a:gd name="T120" fmla="*/ 168 w 385"/>
                <a:gd name="T121" fmla="*/ 0 h 1142"/>
                <a:gd name="T122" fmla="*/ 171 w 385"/>
                <a:gd name="T123" fmla="*/ 0 h 1142"/>
                <a:gd name="T124" fmla="*/ 172 w 385"/>
                <a:gd name="T125" fmla="*/ 0 h 1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5" h="1142">
                  <a:moveTo>
                    <a:pt x="172" y="0"/>
                  </a:moveTo>
                  <a:lnTo>
                    <a:pt x="385" y="960"/>
                  </a:lnTo>
                  <a:lnTo>
                    <a:pt x="381" y="961"/>
                  </a:lnTo>
                  <a:lnTo>
                    <a:pt x="377" y="962"/>
                  </a:lnTo>
                  <a:lnTo>
                    <a:pt x="373" y="964"/>
                  </a:lnTo>
                  <a:lnTo>
                    <a:pt x="370" y="965"/>
                  </a:lnTo>
                  <a:lnTo>
                    <a:pt x="366" y="966"/>
                  </a:lnTo>
                  <a:lnTo>
                    <a:pt x="362" y="969"/>
                  </a:lnTo>
                  <a:lnTo>
                    <a:pt x="357" y="970"/>
                  </a:lnTo>
                  <a:lnTo>
                    <a:pt x="355" y="973"/>
                  </a:lnTo>
                  <a:lnTo>
                    <a:pt x="350" y="973"/>
                  </a:lnTo>
                  <a:lnTo>
                    <a:pt x="346" y="975"/>
                  </a:lnTo>
                  <a:lnTo>
                    <a:pt x="343" y="977"/>
                  </a:lnTo>
                  <a:lnTo>
                    <a:pt x="339" y="979"/>
                  </a:lnTo>
                  <a:lnTo>
                    <a:pt x="337" y="982"/>
                  </a:lnTo>
                  <a:lnTo>
                    <a:pt x="334" y="984"/>
                  </a:lnTo>
                  <a:lnTo>
                    <a:pt x="330" y="986"/>
                  </a:lnTo>
                  <a:lnTo>
                    <a:pt x="327" y="988"/>
                  </a:lnTo>
                  <a:lnTo>
                    <a:pt x="323" y="991"/>
                  </a:lnTo>
                  <a:lnTo>
                    <a:pt x="320" y="992"/>
                  </a:lnTo>
                  <a:lnTo>
                    <a:pt x="317" y="995"/>
                  </a:lnTo>
                  <a:lnTo>
                    <a:pt x="313" y="997"/>
                  </a:lnTo>
                  <a:lnTo>
                    <a:pt x="310" y="999"/>
                  </a:lnTo>
                  <a:lnTo>
                    <a:pt x="306" y="1001"/>
                  </a:lnTo>
                  <a:lnTo>
                    <a:pt x="305" y="1004"/>
                  </a:lnTo>
                  <a:lnTo>
                    <a:pt x="302" y="1007"/>
                  </a:lnTo>
                  <a:lnTo>
                    <a:pt x="298" y="1009"/>
                  </a:lnTo>
                  <a:lnTo>
                    <a:pt x="295" y="1012"/>
                  </a:lnTo>
                  <a:lnTo>
                    <a:pt x="292" y="1016"/>
                  </a:lnTo>
                  <a:lnTo>
                    <a:pt x="289" y="1018"/>
                  </a:lnTo>
                  <a:lnTo>
                    <a:pt x="286" y="1020"/>
                  </a:lnTo>
                  <a:lnTo>
                    <a:pt x="284" y="1023"/>
                  </a:lnTo>
                  <a:lnTo>
                    <a:pt x="282" y="1026"/>
                  </a:lnTo>
                  <a:lnTo>
                    <a:pt x="280" y="1030"/>
                  </a:lnTo>
                  <a:lnTo>
                    <a:pt x="277" y="1033"/>
                  </a:lnTo>
                  <a:lnTo>
                    <a:pt x="273" y="1035"/>
                  </a:lnTo>
                  <a:lnTo>
                    <a:pt x="271" y="1038"/>
                  </a:lnTo>
                  <a:lnTo>
                    <a:pt x="268" y="1042"/>
                  </a:lnTo>
                  <a:lnTo>
                    <a:pt x="266" y="1044"/>
                  </a:lnTo>
                  <a:lnTo>
                    <a:pt x="264" y="1048"/>
                  </a:lnTo>
                  <a:lnTo>
                    <a:pt x="261" y="1051"/>
                  </a:lnTo>
                  <a:lnTo>
                    <a:pt x="259" y="1055"/>
                  </a:lnTo>
                  <a:lnTo>
                    <a:pt x="257" y="1056"/>
                  </a:lnTo>
                  <a:lnTo>
                    <a:pt x="256" y="1060"/>
                  </a:lnTo>
                  <a:lnTo>
                    <a:pt x="253" y="1064"/>
                  </a:lnTo>
                  <a:lnTo>
                    <a:pt x="250" y="1068"/>
                  </a:lnTo>
                  <a:lnTo>
                    <a:pt x="249" y="1070"/>
                  </a:lnTo>
                  <a:lnTo>
                    <a:pt x="246" y="1074"/>
                  </a:lnTo>
                  <a:lnTo>
                    <a:pt x="245" y="1078"/>
                  </a:lnTo>
                  <a:lnTo>
                    <a:pt x="243" y="1081"/>
                  </a:lnTo>
                  <a:lnTo>
                    <a:pt x="242" y="1085"/>
                  </a:lnTo>
                  <a:lnTo>
                    <a:pt x="241" y="1089"/>
                  </a:lnTo>
                  <a:lnTo>
                    <a:pt x="239" y="1091"/>
                  </a:lnTo>
                  <a:lnTo>
                    <a:pt x="238" y="1095"/>
                  </a:lnTo>
                  <a:lnTo>
                    <a:pt x="236" y="1099"/>
                  </a:lnTo>
                  <a:lnTo>
                    <a:pt x="235" y="1102"/>
                  </a:lnTo>
                  <a:lnTo>
                    <a:pt x="232" y="1107"/>
                  </a:lnTo>
                  <a:lnTo>
                    <a:pt x="232" y="1111"/>
                  </a:lnTo>
                  <a:lnTo>
                    <a:pt x="231" y="1113"/>
                  </a:lnTo>
                  <a:lnTo>
                    <a:pt x="229" y="1117"/>
                  </a:lnTo>
                  <a:lnTo>
                    <a:pt x="228" y="1121"/>
                  </a:lnTo>
                  <a:lnTo>
                    <a:pt x="228" y="1125"/>
                  </a:lnTo>
                  <a:lnTo>
                    <a:pt x="225" y="1129"/>
                  </a:lnTo>
                  <a:lnTo>
                    <a:pt x="225" y="1133"/>
                  </a:lnTo>
                  <a:lnTo>
                    <a:pt x="225" y="1137"/>
                  </a:lnTo>
                  <a:lnTo>
                    <a:pt x="225" y="1142"/>
                  </a:lnTo>
                  <a:lnTo>
                    <a:pt x="0" y="184"/>
                  </a:lnTo>
                  <a:lnTo>
                    <a:pt x="0" y="175"/>
                  </a:lnTo>
                  <a:lnTo>
                    <a:pt x="0" y="167"/>
                  </a:lnTo>
                  <a:lnTo>
                    <a:pt x="0" y="158"/>
                  </a:lnTo>
                  <a:lnTo>
                    <a:pt x="0" y="151"/>
                  </a:lnTo>
                  <a:lnTo>
                    <a:pt x="1" y="143"/>
                  </a:lnTo>
                  <a:lnTo>
                    <a:pt x="3" y="136"/>
                  </a:lnTo>
                  <a:lnTo>
                    <a:pt x="4" y="129"/>
                  </a:lnTo>
                  <a:lnTo>
                    <a:pt x="6" y="123"/>
                  </a:lnTo>
                  <a:lnTo>
                    <a:pt x="7" y="116"/>
                  </a:lnTo>
                  <a:lnTo>
                    <a:pt x="8" y="110"/>
                  </a:lnTo>
                  <a:lnTo>
                    <a:pt x="11" y="103"/>
                  </a:lnTo>
                  <a:lnTo>
                    <a:pt x="14" y="98"/>
                  </a:lnTo>
                  <a:lnTo>
                    <a:pt x="15" y="93"/>
                  </a:lnTo>
                  <a:lnTo>
                    <a:pt x="18" y="87"/>
                  </a:lnTo>
                  <a:lnTo>
                    <a:pt x="22" y="82"/>
                  </a:lnTo>
                  <a:lnTo>
                    <a:pt x="25" y="77"/>
                  </a:lnTo>
                  <a:lnTo>
                    <a:pt x="28" y="72"/>
                  </a:lnTo>
                  <a:lnTo>
                    <a:pt x="31" y="68"/>
                  </a:lnTo>
                  <a:lnTo>
                    <a:pt x="35" y="63"/>
                  </a:lnTo>
                  <a:lnTo>
                    <a:pt x="38" y="60"/>
                  </a:lnTo>
                  <a:lnTo>
                    <a:pt x="42" y="55"/>
                  </a:lnTo>
                  <a:lnTo>
                    <a:pt x="45" y="51"/>
                  </a:lnTo>
                  <a:lnTo>
                    <a:pt x="49" y="47"/>
                  </a:lnTo>
                  <a:lnTo>
                    <a:pt x="53" y="44"/>
                  </a:lnTo>
                  <a:lnTo>
                    <a:pt x="57" y="41"/>
                  </a:lnTo>
                  <a:lnTo>
                    <a:pt x="61" y="38"/>
                  </a:lnTo>
                  <a:lnTo>
                    <a:pt x="64" y="35"/>
                  </a:lnTo>
                  <a:lnTo>
                    <a:pt x="68" y="31"/>
                  </a:lnTo>
                  <a:lnTo>
                    <a:pt x="72" y="30"/>
                  </a:lnTo>
                  <a:lnTo>
                    <a:pt x="76" y="26"/>
                  </a:lnTo>
                  <a:lnTo>
                    <a:pt x="81" y="25"/>
                  </a:lnTo>
                  <a:lnTo>
                    <a:pt x="85" y="24"/>
                  </a:lnTo>
                  <a:lnTo>
                    <a:pt x="89" y="20"/>
                  </a:lnTo>
                  <a:lnTo>
                    <a:pt x="93" y="18"/>
                  </a:lnTo>
                  <a:lnTo>
                    <a:pt x="97" y="17"/>
                  </a:lnTo>
                  <a:lnTo>
                    <a:pt x="102" y="16"/>
                  </a:lnTo>
                  <a:lnTo>
                    <a:pt x="104" y="13"/>
                  </a:lnTo>
                  <a:lnTo>
                    <a:pt x="108" y="12"/>
                  </a:lnTo>
                  <a:lnTo>
                    <a:pt x="113" y="11"/>
                  </a:lnTo>
                  <a:lnTo>
                    <a:pt x="117" y="9"/>
                  </a:lnTo>
                  <a:lnTo>
                    <a:pt x="121" y="8"/>
                  </a:lnTo>
                  <a:lnTo>
                    <a:pt x="124" y="7"/>
                  </a:lnTo>
                  <a:lnTo>
                    <a:pt x="128" y="5"/>
                  </a:lnTo>
                  <a:lnTo>
                    <a:pt x="132" y="5"/>
                  </a:lnTo>
                  <a:lnTo>
                    <a:pt x="135" y="5"/>
                  </a:lnTo>
                  <a:lnTo>
                    <a:pt x="138" y="4"/>
                  </a:lnTo>
                  <a:lnTo>
                    <a:pt x="142" y="4"/>
                  </a:lnTo>
                  <a:lnTo>
                    <a:pt x="145" y="4"/>
                  </a:lnTo>
                  <a:lnTo>
                    <a:pt x="147" y="2"/>
                  </a:lnTo>
                  <a:lnTo>
                    <a:pt x="150" y="2"/>
                  </a:lnTo>
                  <a:lnTo>
                    <a:pt x="153" y="2"/>
                  </a:lnTo>
                  <a:lnTo>
                    <a:pt x="156" y="2"/>
                  </a:lnTo>
                  <a:lnTo>
                    <a:pt x="161" y="0"/>
                  </a:lnTo>
                  <a:lnTo>
                    <a:pt x="165" y="0"/>
                  </a:lnTo>
                  <a:lnTo>
                    <a:pt x="168" y="0"/>
                  </a:lnTo>
                  <a:lnTo>
                    <a:pt x="171" y="0"/>
                  </a:lnTo>
                  <a:lnTo>
                    <a:pt x="171" y="0"/>
                  </a:lnTo>
                  <a:lnTo>
                    <a:pt x="172" y="0"/>
                  </a:lnTo>
                  <a:lnTo>
                    <a:pt x="172" y="0"/>
                  </a:lnTo>
                  <a:close/>
                </a:path>
              </a:pathLst>
            </a:custGeom>
            <a:solidFill>
              <a:srgbClr val="000000"/>
            </a:solidFill>
            <a:ln w="9525">
              <a:no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6" name="Freeform 7"/>
            <p:cNvSpPr>
              <a:spLocks/>
            </p:cNvSpPr>
            <p:nvPr/>
          </p:nvSpPr>
          <p:spPr bwMode="auto">
            <a:xfrm>
              <a:off x="2419" y="3531"/>
              <a:ext cx="1194" cy="347"/>
            </a:xfrm>
            <a:custGeom>
              <a:avLst/>
              <a:gdLst>
                <a:gd name="T0" fmla="*/ 0 w 1194"/>
                <a:gd name="T1" fmla="*/ 270 h 347"/>
                <a:gd name="T2" fmla="*/ 1136 w 1194"/>
                <a:gd name="T3" fmla="*/ 347 h 347"/>
                <a:gd name="T4" fmla="*/ 1194 w 1194"/>
                <a:gd name="T5" fmla="*/ 0 h 347"/>
                <a:gd name="T6" fmla="*/ 164 w 1194"/>
                <a:gd name="T7" fmla="*/ 78 h 347"/>
                <a:gd name="T8" fmla="*/ 0 w 1194"/>
                <a:gd name="T9" fmla="*/ 270 h 347"/>
                <a:gd name="T10" fmla="*/ 0 w 1194"/>
                <a:gd name="T11" fmla="*/ 270 h 347"/>
              </a:gdLst>
              <a:ahLst/>
              <a:cxnLst>
                <a:cxn ang="0">
                  <a:pos x="T0" y="T1"/>
                </a:cxn>
                <a:cxn ang="0">
                  <a:pos x="T2" y="T3"/>
                </a:cxn>
                <a:cxn ang="0">
                  <a:pos x="T4" y="T5"/>
                </a:cxn>
                <a:cxn ang="0">
                  <a:pos x="T6" y="T7"/>
                </a:cxn>
                <a:cxn ang="0">
                  <a:pos x="T8" y="T9"/>
                </a:cxn>
                <a:cxn ang="0">
                  <a:pos x="T10" y="T11"/>
                </a:cxn>
              </a:cxnLst>
              <a:rect l="0" t="0" r="r" b="b"/>
              <a:pathLst>
                <a:path w="1194" h="347">
                  <a:moveTo>
                    <a:pt x="0" y="270"/>
                  </a:moveTo>
                  <a:lnTo>
                    <a:pt x="1136" y="347"/>
                  </a:lnTo>
                  <a:lnTo>
                    <a:pt x="1194" y="0"/>
                  </a:lnTo>
                  <a:lnTo>
                    <a:pt x="164" y="78"/>
                  </a:lnTo>
                  <a:lnTo>
                    <a:pt x="0" y="270"/>
                  </a:lnTo>
                  <a:lnTo>
                    <a:pt x="0" y="270"/>
                  </a:lnTo>
                  <a:close/>
                </a:path>
              </a:pathLst>
            </a:custGeom>
            <a:solidFill>
              <a:srgbClr val="000000"/>
            </a:solidFill>
            <a:ln w="9525">
              <a:no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7" name="Freeform 8"/>
            <p:cNvSpPr>
              <a:spLocks/>
            </p:cNvSpPr>
            <p:nvPr/>
          </p:nvSpPr>
          <p:spPr bwMode="auto">
            <a:xfrm>
              <a:off x="2153" y="2850"/>
              <a:ext cx="189" cy="155"/>
            </a:xfrm>
            <a:custGeom>
              <a:avLst/>
              <a:gdLst>
                <a:gd name="T0" fmla="*/ 39 w 189"/>
                <a:gd name="T1" fmla="*/ 36 h 155"/>
                <a:gd name="T2" fmla="*/ 46 w 189"/>
                <a:gd name="T3" fmla="*/ 31 h 155"/>
                <a:gd name="T4" fmla="*/ 54 w 189"/>
                <a:gd name="T5" fmla="*/ 26 h 155"/>
                <a:gd name="T6" fmla="*/ 63 w 189"/>
                <a:gd name="T7" fmla="*/ 21 h 155"/>
                <a:gd name="T8" fmla="*/ 71 w 189"/>
                <a:gd name="T9" fmla="*/ 17 h 155"/>
                <a:gd name="T10" fmla="*/ 79 w 189"/>
                <a:gd name="T11" fmla="*/ 13 h 155"/>
                <a:gd name="T12" fmla="*/ 89 w 189"/>
                <a:gd name="T13" fmla="*/ 10 h 155"/>
                <a:gd name="T14" fmla="*/ 97 w 189"/>
                <a:gd name="T15" fmla="*/ 8 h 155"/>
                <a:gd name="T16" fmla="*/ 106 w 189"/>
                <a:gd name="T17" fmla="*/ 5 h 155"/>
                <a:gd name="T18" fmla="*/ 115 w 189"/>
                <a:gd name="T19" fmla="*/ 2 h 155"/>
                <a:gd name="T20" fmla="*/ 124 w 189"/>
                <a:gd name="T21" fmla="*/ 1 h 155"/>
                <a:gd name="T22" fmla="*/ 134 w 189"/>
                <a:gd name="T23" fmla="*/ 0 h 155"/>
                <a:gd name="T24" fmla="*/ 143 w 189"/>
                <a:gd name="T25" fmla="*/ 0 h 155"/>
                <a:gd name="T26" fmla="*/ 152 w 189"/>
                <a:gd name="T27" fmla="*/ 0 h 155"/>
                <a:gd name="T28" fmla="*/ 161 w 189"/>
                <a:gd name="T29" fmla="*/ 1 h 155"/>
                <a:gd name="T30" fmla="*/ 170 w 189"/>
                <a:gd name="T31" fmla="*/ 2 h 155"/>
                <a:gd name="T32" fmla="*/ 178 w 189"/>
                <a:gd name="T33" fmla="*/ 8 h 155"/>
                <a:gd name="T34" fmla="*/ 185 w 189"/>
                <a:gd name="T35" fmla="*/ 17 h 155"/>
                <a:gd name="T36" fmla="*/ 185 w 189"/>
                <a:gd name="T37" fmla="*/ 22 h 155"/>
                <a:gd name="T38" fmla="*/ 178 w 189"/>
                <a:gd name="T39" fmla="*/ 22 h 155"/>
                <a:gd name="T40" fmla="*/ 171 w 189"/>
                <a:gd name="T41" fmla="*/ 22 h 155"/>
                <a:gd name="T42" fmla="*/ 164 w 189"/>
                <a:gd name="T43" fmla="*/ 23 h 155"/>
                <a:gd name="T44" fmla="*/ 159 w 189"/>
                <a:gd name="T45" fmla="*/ 24 h 155"/>
                <a:gd name="T46" fmla="*/ 152 w 189"/>
                <a:gd name="T47" fmla="*/ 27 h 155"/>
                <a:gd name="T48" fmla="*/ 145 w 189"/>
                <a:gd name="T49" fmla="*/ 28 h 155"/>
                <a:gd name="T50" fmla="*/ 139 w 189"/>
                <a:gd name="T51" fmla="*/ 31 h 155"/>
                <a:gd name="T52" fmla="*/ 132 w 189"/>
                <a:gd name="T53" fmla="*/ 34 h 155"/>
                <a:gd name="T54" fmla="*/ 127 w 189"/>
                <a:gd name="T55" fmla="*/ 36 h 155"/>
                <a:gd name="T56" fmla="*/ 121 w 189"/>
                <a:gd name="T57" fmla="*/ 39 h 155"/>
                <a:gd name="T58" fmla="*/ 115 w 189"/>
                <a:gd name="T59" fmla="*/ 43 h 155"/>
                <a:gd name="T60" fmla="*/ 108 w 189"/>
                <a:gd name="T61" fmla="*/ 47 h 155"/>
                <a:gd name="T62" fmla="*/ 103 w 189"/>
                <a:gd name="T63" fmla="*/ 49 h 155"/>
                <a:gd name="T64" fmla="*/ 95 w 189"/>
                <a:gd name="T65" fmla="*/ 56 h 155"/>
                <a:gd name="T66" fmla="*/ 88 w 189"/>
                <a:gd name="T67" fmla="*/ 65 h 155"/>
                <a:gd name="T68" fmla="*/ 82 w 189"/>
                <a:gd name="T69" fmla="*/ 69 h 155"/>
                <a:gd name="T70" fmla="*/ 76 w 189"/>
                <a:gd name="T71" fmla="*/ 74 h 155"/>
                <a:gd name="T72" fmla="*/ 72 w 189"/>
                <a:gd name="T73" fmla="*/ 79 h 155"/>
                <a:gd name="T74" fmla="*/ 68 w 189"/>
                <a:gd name="T75" fmla="*/ 84 h 155"/>
                <a:gd name="T76" fmla="*/ 64 w 189"/>
                <a:gd name="T77" fmla="*/ 91 h 155"/>
                <a:gd name="T78" fmla="*/ 61 w 189"/>
                <a:gd name="T79" fmla="*/ 96 h 155"/>
                <a:gd name="T80" fmla="*/ 58 w 189"/>
                <a:gd name="T81" fmla="*/ 101 h 155"/>
                <a:gd name="T82" fmla="*/ 56 w 189"/>
                <a:gd name="T83" fmla="*/ 108 h 155"/>
                <a:gd name="T84" fmla="*/ 51 w 189"/>
                <a:gd name="T85" fmla="*/ 113 h 155"/>
                <a:gd name="T86" fmla="*/ 49 w 189"/>
                <a:gd name="T87" fmla="*/ 118 h 155"/>
                <a:gd name="T88" fmla="*/ 47 w 189"/>
                <a:gd name="T89" fmla="*/ 125 h 155"/>
                <a:gd name="T90" fmla="*/ 45 w 189"/>
                <a:gd name="T91" fmla="*/ 133 h 155"/>
                <a:gd name="T92" fmla="*/ 43 w 189"/>
                <a:gd name="T93" fmla="*/ 139 h 155"/>
                <a:gd name="T94" fmla="*/ 43 w 189"/>
                <a:gd name="T95" fmla="*/ 146 h 155"/>
                <a:gd name="T96" fmla="*/ 42 w 189"/>
                <a:gd name="T97" fmla="*/ 152 h 155"/>
                <a:gd name="T98" fmla="*/ 0 w 189"/>
                <a:gd name="T99" fmla="*/ 96 h 155"/>
                <a:gd name="T100" fmla="*/ 1 w 189"/>
                <a:gd name="T101" fmla="*/ 88 h 155"/>
                <a:gd name="T102" fmla="*/ 4 w 189"/>
                <a:gd name="T103" fmla="*/ 80 h 155"/>
                <a:gd name="T104" fmla="*/ 8 w 189"/>
                <a:gd name="T105" fmla="*/ 74 h 155"/>
                <a:gd name="T106" fmla="*/ 13 w 189"/>
                <a:gd name="T107" fmla="*/ 66 h 155"/>
                <a:gd name="T108" fmla="*/ 18 w 189"/>
                <a:gd name="T109" fmla="*/ 60 h 155"/>
                <a:gd name="T110" fmla="*/ 24 w 189"/>
                <a:gd name="T111" fmla="*/ 53 h 155"/>
                <a:gd name="T112" fmla="*/ 29 w 189"/>
                <a:gd name="T113" fmla="*/ 47 h 155"/>
                <a:gd name="T114" fmla="*/ 36 w 189"/>
                <a:gd name="T115" fmla="*/ 4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9" h="155">
                  <a:moveTo>
                    <a:pt x="36" y="40"/>
                  </a:moveTo>
                  <a:lnTo>
                    <a:pt x="39" y="36"/>
                  </a:lnTo>
                  <a:lnTo>
                    <a:pt x="43" y="35"/>
                  </a:lnTo>
                  <a:lnTo>
                    <a:pt x="46" y="31"/>
                  </a:lnTo>
                  <a:lnTo>
                    <a:pt x="51" y="28"/>
                  </a:lnTo>
                  <a:lnTo>
                    <a:pt x="54" y="26"/>
                  </a:lnTo>
                  <a:lnTo>
                    <a:pt x="58" y="23"/>
                  </a:lnTo>
                  <a:lnTo>
                    <a:pt x="63" y="21"/>
                  </a:lnTo>
                  <a:lnTo>
                    <a:pt x="67" y="19"/>
                  </a:lnTo>
                  <a:lnTo>
                    <a:pt x="71" y="17"/>
                  </a:lnTo>
                  <a:lnTo>
                    <a:pt x="75" y="15"/>
                  </a:lnTo>
                  <a:lnTo>
                    <a:pt x="79" y="13"/>
                  </a:lnTo>
                  <a:lnTo>
                    <a:pt x="83" y="11"/>
                  </a:lnTo>
                  <a:lnTo>
                    <a:pt x="89" y="10"/>
                  </a:lnTo>
                  <a:lnTo>
                    <a:pt x="92" y="9"/>
                  </a:lnTo>
                  <a:lnTo>
                    <a:pt x="97" y="8"/>
                  </a:lnTo>
                  <a:lnTo>
                    <a:pt x="102" y="6"/>
                  </a:lnTo>
                  <a:lnTo>
                    <a:pt x="106" y="5"/>
                  </a:lnTo>
                  <a:lnTo>
                    <a:pt x="111" y="4"/>
                  </a:lnTo>
                  <a:lnTo>
                    <a:pt x="115" y="2"/>
                  </a:lnTo>
                  <a:lnTo>
                    <a:pt x="120" y="2"/>
                  </a:lnTo>
                  <a:lnTo>
                    <a:pt x="124" y="1"/>
                  </a:lnTo>
                  <a:lnTo>
                    <a:pt x="129" y="0"/>
                  </a:lnTo>
                  <a:lnTo>
                    <a:pt x="134" y="0"/>
                  </a:lnTo>
                  <a:lnTo>
                    <a:pt x="138" y="0"/>
                  </a:lnTo>
                  <a:lnTo>
                    <a:pt x="143" y="0"/>
                  </a:lnTo>
                  <a:lnTo>
                    <a:pt x="146" y="0"/>
                  </a:lnTo>
                  <a:lnTo>
                    <a:pt x="152" y="0"/>
                  </a:lnTo>
                  <a:lnTo>
                    <a:pt x="156" y="1"/>
                  </a:lnTo>
                  <a:lnTo>
                    <a:pt x="161" y="1"/>
                  </a:lnTo>
                  <a:lnTo>
                    <a:pt x="165" y="2"/>
                  </a:lnTo>
                  <a:lnTo>
                    <a:pt x="170" y="2"/>
                  </a:lnTo>
                  <a:lnTo>
                    <a:pt x="175" y="4"/>
                  </a:lnTo>
                  <a:lnTo>
                    <a:pt x="178" y="8"/>
                  </a:lnTo>
                  <a:lnTo>
                    <a:pt x="182" y="13"/>
                  </a:lnTo>
                  <a:lnTo>
                    <a:pt x="185" y="17"/>
                  </a:lnTo>
                  <a:lnTo>
                    <a:pt x="189" y="22"/>
                  </a:lnTo>
                  <a:lnTo>
                    <a:pt x="185" y="22"/>
                  </a:lnTo>
                  <a:lnTo>
                    <a:pt x="182" y="22"/>
                  </a:lnTo>
                  <a:lnTo>
                    <a:pt x="178" y="22"/>
                  </a:lnTo>
                  <a:lnTo>
                    <a:pt x="175" y="22"/>
                  </a:lnTo>
                  <a:lnTo>
                    <a:pt x="171" y="22"/>
                  </a:lnTo>
                  <a:lnTo>
                    <a:pt x="168" y="23"/>
                  </a:lnTo>
                  <a:lnTo>
                    <a:pt x="164" y="23"/>
                  </a:lnTo>
                  <a:lnTo>
                    <a:pt x="161" y="24"/>
                  </a:lnTo>
                  <a:lnTo>
                    <a:pt x="159" y="24"/>
                  </a:lnTo>
                  <a:lnTo>
                    <a:pt x="154" y="26"/>
                  </a:lnTo>
                  <a:lnTo>
                    <a:pt x="152" y="27"/>
                  </a:lnTo>
                  <a:lnTo>
                    <a:pt x="149" y="28"/>
                  </a:lnTo>
                  <a:lnTo>
                    <a:pt x="145" y="28"/>
                  </a:lnTo>
                  <a:lnTo>
                    <a:pt x="142" y="30"/>
                  </a:lnTo>
                  <a:lnTo>
                    <a:pt x="139" y="31"/>
                  </a:lnTo>
                  <a:lnTo>
                    <a:pt x="136" y="34"/>
                  </a:lnTo>
                  <a:lnTo>
                    <a:pt x="132" y="34"/>
                  </a:lnTo>
                  <a:lnTo>
                    <a:pt x="129" y="35"/>
                  </a:lnTo>
                  <a:lnTo>
                    <a:pt x="127" y="36"/>
                  </a:lnTo>
                  <a:lnTo>
                    <a:pt x="124" y="39"/>
                  </a:lnTo>
                  <a:lnTo>
                    <a:pt x="121" y="39"/>
                  </a:lnTo>
                  <a:lnTo>
                    <a:pt x="117" y="40"/>
                  </a:lnTo>
                  <a:lnTo>
                    <a:pt x="115" y="43"/>
                  </a:lnTo>
                  <a:lnTo>
                    <a:pt x="111" y="45"/>
                  </a:lnTo>
                  <a:lnTo>
                    <a:pt x="108" y="47"/>
                  </a:lnTo>
                  <a:lnTo>
                    <a:pt x="106" y="48"/>
                  </a:lnTo>
                  <a:lnTo>
                    <a:pt x="103" y="49"/>
                  </a:lnTo>
                  <a:lnTo>
                    <a:pt x="100" y="53"/>
                  </a:lnTo>
                  <a:lnTo>
                    <a:pt x="95" y="56"/>
                  </a:lnTo>
                  <a:lnTo>
                    <a:pt x="90" y="61"/>
                  </a:lnTo>
                  <a:lnTo>
                    <a:pt x="88" y="65"/>
                  </a:lnTo>
                  <a:lnTo>
                    <a:pt x="85" y="66"/>
                  </a:lnTo>
                  <a:lnTo>
                    <a:pt x="82" y="69"/>
                  </a:lnTo>
                  <a:lnTo>
                    <a:pt x="79" y="71"/>
                  </a:lnTo>
                  <a:lnTo>
                    <a:pt x="76" y="74"/>
                  </a:lnTo>
                  <a:lnTo>
                    <a:pt x="75" y="77"/>
                  </a:lnTo>
                  <a:lnTo>
                    <a:pt x="72" y="79"/>
                  </a:lnTo>
                  <a:lnTo>
                    <a:pt x="71" y="82"/>
                  </a:lnTo>
                  <a:lnTo>
                    <a:pt x="68" y="84"/>
                  </a:lnTo>
                  <a:lnTo>
                    <a:pt x="65" y="87"/>
                  </a:lnTo>
                  <a:lnTo>
                    <a:pt x="64" y="91"/>
                  </a:lnTo>
                  <a:lnTo>
                    <a:pt x="63" y="92"/>
                  </a:lnTo>
                  <a:lnTo>
                    <a:pt x="61" y="96"/>
                  </a:lnTo>
                  <a:lnTo>
                    <a:pt x="58" y="99"/>
                  </a:lnTo>
                  <a:lnTo>
                    <a:pt x="58" y="101"/>
                  </a:lnTo>
                  <a:lnTo>
                    <a:pt x="57" y="105"/>
                  </a:lnTo>
                  <a:lnTo>
                    <a:pt x="56" y="108"/>
                  </a:lnTo>
                  <a:lnTo>
                    <a:pt x="54" y="110"/>
                  </a:lnTo>
                  <a:lnTo>
                    <a:pt x="51" y="113"/>
                  </a:lnTo>
                  <a:lnTo>
                    <a:pt x="50" y="116"/>
                  </a:lnTo>
                  <a:lnTo>
                    <a:pt x="49" y="118"/>
                  </a:lnTo>
                  <a:lnTo>
                    <a:pt x="49" y="122"/>
                  </a:lnTo>
                  <a:lnTo>
                    <a:pt x="47" y="125"/>
                  </a:lnTo>
                  <a:lnTo>
                    <a:pt x="46" y="129"/>
                  </a:lnTo>
                  <a:lnTo>
                    <a:pt x="45" y="133"/>
                  </a:lnTo>
                  <a:lnTo>
                    <a:pt x="45" y="135"/>
                  </a:lnTo>
                  <a:lnTo>
                    <a:pt x="43" y="139"/>
                  </a:lnTo>
                  <a:lnTo>
                    <a:pt x="43" y="142"/>
                  </a:lnTo>
                  <a:lnTo>
                    <a:pt x="43" y="146"/>
                  </a:lnTo>
                  <a:lnTo>
                    <a:pt x="42" y="148"/>
                  </a:lnTo>
                  <a:lnTo>
                    <a:pt x="42" y="152"/>
                  </a:lnTo>
                  <a:lnTo>
                    <a:pt x="42" y="155"/>
                  </a:lnTo>
                  <a:lnTo>
                    <a:pt x="0" y="96"/>
                  </a:lnTo>
                  <a:lnTo>
                    <a:pt x="0" y="92"/>
                  </a:lnTo>
                  <a:lnTo>
                    <a:pt x="1" y="88"/>
                  </a:lnTo>
                  <a:lnTo>
                    <a:pt x="3" y="84"/>
                  </a:lnTo>
                  <a:lnTo>
                    <a:pt x="4" y="80"/>
                  </a:lnTo>
                  <a:lnTo>
                    <a:pt x="6" y="78"/>
                  </a:lnTo>
                  <a:lnTo>
                    <a:pt x="8" y="74"/>
                  </a:lnTo>
                  <a:lnTo>
                    <a:pt x="10" y="70"/>
                  </a:lnTo>
                  <a:lnTo>
                    <a:pt x="13" y="66"/>
                  </a:lnTo>
                  <a:lnTo>
                    <a:pt x="15" y="62"/>
                  </a:lnTo>
                  <a:lnTo>
                    <a:pt x="18" y="60"/>
                  </a:lnTo>
                  <a:lnTo>
                    <a:pt x="21" y="56"/>
                  </a:lnTo>
                  <a:lnTo>
                    <a:pt x="24" y="53"/>
                  </a:lnTo>
                  <a:lnTo>
                    <a:pt x="26" y="49"/>
                  </a:lnTo>
                  <a:lnTo>
                    <a:pt x="29" y="47"/>
                  </a:lnTo>
                  <a:lnTo>
                    <a:pt x="32" y="43"/>
                  </a:lnTo>
                  <a:lnTo>
                    <a:pt x="36" y="40"/>
                  </a:lnTo>
                  <a:lnTo>
                    <a:pt x="36" y="40"/>
                  </a:lnTo>
                  <a:close/>
                </a:path>
              </a:pathLst>
            </a:custGeom>
            <a:solidFill>
              <a:srgbClr val="FFFFCC"/>
            </a:solidFill>
            <a:ln w="9525">
              <a:no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8" name="Freeform 9"/>
            <p:cNvSpPr>
              <a:spLocks/>
            </p:cNvSpPr>
            <p:nvPr/>
          </p:nvSpPr>
          <p:spPr bwMode="auto">
            <a:xfrm>
              <a:off x="2289" y="3445"/>
              <a:ext cx="195" cy="149"/>
            </a:xfrm>
            <a:custGeom>
              <a:avLst/>
              <a:gdLst>
                <a:gd name="T0" fmla="*/ 46 w 195"/>
                <a:gd name="T1" fmla="*/ 32 h 149"/>
                <a:gd name="T2" fmla="*/ 53 w 195"/>
                <a:gd name="T3" fmla="*/ 26 h 149"/>
                <a:gd name="T4" fmla="*/ 61 w 195"/>
                <a:gd name="T5" fmla="*/ 21 h 149"/>
                <a:gd name="T6" fmla="*/ 68 w 195"/>
                <a:gd name="T7" fmla="*/ 17 h 149"/>
                <a:gd name="T8" fmla="*/ 77 w 195"/>
                <a:gd name="T9" fmla="*/ 13 h 149"/>
                <a:gd name="T10" fmla="*/ 87 w 195"/>
                <a:gd name="T11" fmla="*/ 9 h 149"/>
                <a:gd name="T12" fmla="*/ 95 w 195"/>
                <a:gd name="T13" fmla="*/ 6 h 149"/>
                <a:gd name="T14" fmla="*/ 105 w 195"/>
                <a:gd name="T15" fmla="*/ 4 h 149"/>
                <a:gd name="T16" fmla="*/ 114 w 195"/>
                <a:gd name="T17" fmla="*/ 2 h 149"/>
                <a:gd name="T18" fmla="*/ 123 w 195"/>
                <a:gd name="T19" fmla="*/ 1 h 149"/>
                <a:gd name="T20" fmla="*/ 131 w 195"/>
                <a:gd name="T21" fmla="*/ 0 h 149"/>
                <a:gd name="T22" fmla="*/ 141 w 195"/>
                <a:gd name="T23" fmla="*/ 0 h 149"/>
                <a:gd name="T24" fmla="*/ 150 w 195"/>
                <a:gd name="T25" fmla="*/ 0 h 149"/>
                <a:gd name="T26" fmla="*/ 160 w 195"/>
                <a:gd name="T27" fmla="*/ 1 h 149"/>
                <a:gd name="T28" fmla="*/ 169 w 195"/>
                <a:gd name="T29" fmla="*/ 2 h 149"/>
                <a:gd name="T30" fmla="*/ 178 w 195"/>
                <a:gd name="T31" fmla="*/ 4 h 149"/>
                <a:gd name="T32" fmla="*/ 187 w 195"/>
                <a:gd name="T33" fmla="*/ 9 h 149"/>
                <a:gd name="T34" fmla="*/ 192 w 195"/>
                <a:gd name="T35" fmla="*/ 18 h 149"/>
                <a:gd name="T36" fmla="*/ 192 w 195"/>
                <a:gd name="T37" fmla="*/ 23 h 149"/>
                <a:gd name="T38" fmla="*/ 185 w 195"/>
                <a:gd name="T39" fmla="*/ 23 h 149"/>
                <a:gd name="T40" fmla="*/ 178 w 195"/>
                <a:gd name="T41" fmla="*/ 23 h 149"/>
                <a:gd name="T42" fmla="*/ 171 w 195"/>
                <a:gd name="T43" fmla="*/ 23 h 149"/>
                <a:gd name="T44" fmla="*/ 166 w 195"/>
                <a:gd name="T45" fmla="*/ 24 h 149"/>
                <a:gd name="T46" fmla="*/ 159 w 195"/>
                <a:gd name="T47" fmla="*/ 26 h 149"/>
                <a:gd name="T48" fmla="*/ 152 w 195"/>
                <a:gd name="T49" fmla="*/ 28 h 149"/>
                <a:gd name="T50" fmla="*/ 146 w 195"/>
                <a:gd name="T51" fmla="*/ 30 h 149"/>
                <a:gd name="T52" fmla="*/ 139 w 195"/>
                <a:gd name="T53" fmla="*/ 32 h 149"/>
                <a:gd name="T54" fmla="*/ 132 w 195"/>
                <a:gd name="T55" fmla="*/ 35 h 149"/>
                <a:gd name="T56" fmla="*/ 127 w 195"/>
                <a:gd name="T57" fmla="*/ 37 h 149"/>
                <a:gd name="T58" fmla="*/ 121 w 195"/>
                <a:gd name="T59" fmla="*/ 40 h 149"/>
                <a:gd name="T60" fmla="*/ 114 w 195"/>
                <a:gd name="T61" fmla="*/ 44 h 149"/>
                <a:gd name="T62" fmla="*/ 109 w 195"/>
                <a:gd name="T63" fmla="*/ 48 h 149"/>
                <a:gd name="T64" fmla="*/ 103 w 195"/>
                <a:gd name="T65" fmla="*/ 52 h 149"/>
                <a:gd name="T66" fmla="*/ 98 w 195"/>
                <a:gd name="T67" fmla="*/ 54 h 149"/>
                <a:gd name="T68" fmla="*/ 92 w 195"/>
                <a:gd name="T69" fmla="*/ 60 h 149"/>
                <a:gd name="T70" fmla="*/ 87 w 195"/>
                <a:gd name="T71" fmla="*/ 65 h 149"/>
                <a:gd name="T72" fmla="*/ 81 w 195"/>
                <a:gd name="T73" fmla="*/ 70 h 149"/>
                <a:gd name="T74" fmla="*/ 77 w 195"/>
                <a:gd name="T75" fmla="*/ 75 h 149"/>
                <a:gd name="T76" fmla="*/ 73 w 195"/>
                <a:gd name="T77" fmla="*/ 79 h 149"/>
                <a:gd name="T78" fmla="*/ 67 w 195"/>
                <a:gd name="T79" fmla="*/ 86 h 149"/>
                <a:gd name="T80" fmla="*/ 64 w 195"/>
                <a:gd name="T81" fmla="*/ 91 h 149"/>
                <a:gd name="T82" fmla="*/ 61 w 195"/>
                <a:gd name="T83" fmla="*/ 96 h 149"/>
                <a:gd name="T84" fmla="*/ 57 w 195"/>
                <a:gd name="T85" fmla="*/ 103 h 149"/>
                <a:gd name="T86" fmla="*/ 55 w 195"/>
                <a:gd name="T87" fmla="*/ 108 h 149"/>
                <a:gd name="T88" fmla="*/ 52 w 195"/>
                <a:gd name="T89" fmla="*/ 114 h 149"/>
                <a:gd name="T90" fmla="*/ 49 w 195"/>
                <a:gd name="T91" fmla="*/ 121 h 149"/>
                <a:gd name="T92" fmla="*/ 48 w 195"/>
                <a:gd name="T93" fmla="*/ 126 h 149"/>
                <a:gd name="T94" fmla="*/ 45 w 195"/>
                <a:gd name="T95" fmla="*/ 132 h 149"/>
                <a:gd name="T96" fmla="*/ 43 w 195"/>
                <a:gd name="T97" fmla="*/ 139 h 149"/>
                <a:gd name="T98" fmla="*/ 42 w 195"/>
                <a:gd name="T99" fmla="*/ 146 h 149"/>
                <a:gd name="T100" fmla="*/ 0 w 195"/>
                <a:gd name="T101" fmla="*/ 90 h 149"/>
                <a:gd name="T102" fmla="*/ 3 w 195"/>
                <a:gd name="T103" fmla="*/ 82 h 149"/>
                <a:gd name="T104" fmla="*/ 7 w 195"/>
                <a:gd name="T105" fmla="*/ 74 h 149"/>
                <a:gd name="T106" fmla="*/ 13 w 195"/>
                <a:gd name="T107" fmla="*/ 66 h 149"/>
                <a:gd name="T108" fmla="*/ 18 w 195"/>
                <a:gd name="T109" fmla="*/ 60 h 149"/>
                <a:gd name="T110" fmla="*/ 23 w 195"/>
                <a:gd name="T111" fmla="*/ 53 h 149"/>
                <a:gd name="T112" fmla="*/ 29 w 195"/>
                <a:gd name="T113" fmla="*/ 47 h 149"/>
                <a:gd name="T114" fmla="*/ 35 w 195"/>
                <a:gd name="T115" fmla="*/ 40 h 149"/>
                <a:gd name="T116" fmla="*/ 42 w 195"/>
                <a:gd name="T117" fmla="*/ 3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5" h="149">
                  <a:moveTo>
                    <a:pt x="42" y="35"/>
                  </a:moveTo>
                  <a:lnTo>
                    <a:pt x="46" y="32"/>
                  </a:lnTo>
                  <a:lnTo>
                    <a:pt x="49" y="28"/>
                  </a:lnTo>
                  <a:lnTo>
                    <a:pt x="53" y="26"/>
                  </a:lnTo>
                  <a:lnTo>
                    <a:pt x="57" y="23"/>
                  </a:lnTo>
                  <a:lnTo>
                    <a:pt x="61" y="21"/>
                  </a:lnTo>
                  <a:lnTo>
                    <a:pt x="66" y="19"/>
                  </a:lnTo>
                  <a:lnTo>
                    <a:pt x="68" y="17"/>
                  </a:lnTo>
                  <a:lnTo>
                    <a:pt x="74" y="14"/>
                  </a:lnTo>
                  <a:lnTo>
                    <a:pt x="77" y="13"/>
                  </a:lnTo>
                  <a:lnTo>
                    <a:pt x="82" y="10"/>
                  </a:lnTo>
                  <a:lnTo>
                    <a:pt x="87" y="9"/>
                  </a:lnTo>
                  <a:lnTo>
                    <a:pt x="91" y="8"/>
                  </a:lnTo>
                  <a:lnTo>
                    <a:pt x="95" y="6"/>
                  </a:lnTo>
                  <a:lnTo>
                    <a:pt x="100" y="5"/>
                  </a:lnTo>
                  <a:lnTo>
                    <a:pt x="105" y="4"/>
                  </a:lnTo>
                  <a:lnTo>
                    <a:pt x="109" y="4"/>
                  </a:lnTo>
                  <a:lnTo>
                    <a:pt x="114" y="2"/>
                  </a:lnTo>
                  <a:lnTo>
                    <a:pt x="118" y="2"/>
                  </a:lnTo>
                  <a:lnTo>
                    <a:pt x="123" y="1"/>
                  </a:lnTo>
                  <a:lnTo>
                    <a:pt x="127" y="1"/>
                  </a:lnTo>
                  <a:lnTo>
                    <a:pt x="131" y="0"/>
                  </a:lnTo>
                  <a:lnTo>
                    <a:pt x="137" y="0"/>
                  </a:lnTo>
                  <a:lnTo>
                    <a:pt x="141" y="0"/>
                  </a:lnTo>
                  <a:lnTo>
                    <a:pt x="146" y="0"/>
                  </a:lnTo>
                  <a:lnTo>
                    <a:pt x="150" y="0"/>
                  </a:lnTo>
                  <a:lnTo>
                    <a:pt x="155" y="0"/>
                  </a:lnTo>
                  <a:lnTo>
                    <a:pt x="160" y="1"/>
                  </a:lnTo>
                  <a:lnTo>
                    <a:pt x="164" y="1"/>
                  </a:lnTo>
                  <a:lnTo>
                    <a:pt x="169" y="2"/>
                  </a:lnTo>
                  <a:lnTo>
                    <a:pt x="174" y="2"/>
                  </a:lnTo>
                  <a:lnTo>
                    <a:pt x="178" y="4"/>
                  </a:lnTo>
                  <a:lnTo>
                    <a:pt x="182" y="5"/>
                  </a:lnTo>
                  <a:lnTo>
                    <a:pt x="187" y="9"/>
                  </a:lnTo>
                  <a:lnTo>
                    <a:pt x="189" y="14"/>
                  </a:lnTo>
                  <a:lnTo>
                    <a:pt x="192" y="18"/>
                  </a:lnTo>
                  <a:lnTo>
                    <a:pt x="195" y="23"/>
                  </a:lnTo>
                  <a:lnTo>
                    <a:pt x="192" y="23"/>
                  </a:lnTo>
                  <a:lnTo>
                    <a:pt x="188" y="23"/>
                  </a:lnTo>
                  <a:lnTo>
                    <a:pt x="185" y="23"/>
                  </a:lnTo>
                  <a:lnTo>
                    <a:pt x="181" y="23"/>
                  </a:lnTo>
                  <a:lnTo>
                    <a:pt x="178" y="23"/>
                  </a:lnTo>
                  <a:lnTo>
                    <a:pt x="176" y="23"/>
                  </a:lnTo>
                  <a:lnTo>
                    <a:pt x="171" y="23"/>
                  </a:lnTo>
                  <a:lnTo>
                    <a:pt x="169" y="24"/>
                  </a:lnTo>
                  <a:lnTo>
                    <a:pt x="166" y="24"/>
                  </a:lnTo>
                  <a:lnTo>
                    <a:pt x="162" y="26"/>
                  </a:lnTo>
                  <a:lnTo>
                    <a:pt x="159" y="26"/>
                  </a:lnTo>
                  <a:lnTo>
                    <a:pt x="155" y="27"/>
                  </a:lnTo>
                  <a:lnTo>
                    <a:pt x="152" y="28"/>
                  </a:lnTo>
                  <a:lnTo>
                    <a:pt x="148" y="28"/>
                  </a:lnTo>
                  <a:lnTo>
                    <a:pt x="146" y="30"/>
                  </a:lnTo>
                  <a:lnTo>
                    <a:pt x="142" y="32"/>
                  </a:lnTo>
                  <a:lnTo>
                    <a:pt x="139" y="32"/>
                  </a:lnTo>
                  <a:lnTo>
                    <a:pt x="135" y="34"/>
                  </a:lnTo>
                  <a:lnTo>
                    <a:pt x="132" y="35"/>
                  </a:lnTo>
                  <a:lnTo>
                    <a:pt x="130" y="36"/>
                  </a:lnTo>
                  <a:lnTo>
                    <a:pt x="127" y="37"/>
                  </a:lnTo>
                  <a:lnTo>
                    <a:pt x="123" y="39"/>
                  </a:lnTo>
                  <a:lnTo>
                    <a:pt x="121" y="40"/>
                  </a:lnTo>
                  <a:lnTo>
                    <a:pt x="118" y="43"/>
                  </a:lnTo>
                  <a:lnTo>
                    <a:pt x="114" y="44"/>
                  </a:lnTo>
                  <a:lnTo>
                    <a:pt x="112" y="45"/>
                  </a:lnTo>
                  <a:lnTo>
                    <a:pt x="109" y="48"/>
                  </a:lnTo>
                  <a:lnTo>
                    <a:pt x="106" y="49"/>
                  </a:lnTo>
                  <a:lnTo>
                    <a:pt x="103" y="52"/>
                  </a:lnTo>
                  <a:lnTo>
                    <a:pt x="100" y="53"/>
                  </a:lnTo>
                  <a:lnTo>
                    <a:pt x="98" y="54"/>
                  </a:lnTo>
                  <a:lnTo>
                    <a:pt x="95" y="58"/>
                  </a:lnTo>
                  <a:lnTo>
                    <a:pt x="92" y="60"/>
                  </a:lnTo>
                  <a:lnTo>
                    <a:pt x="89" y="62"/>
                  </a:lnTo>
                  <a:lnTo>
                    <a:pt x="87" y="65"/>
                  </a:lnTo>
                  <a:lnTo>
                    <a:pt x="84" y="67"/>
                  </a:lnTo>
                  <a:lnTo>
                    <a:pt x="81" y="70"/>
                  </a:lnTo>
                  <a:lnTo>
                    <a:pt x="80" y="71"/>
                  </a:lnTo>
                  <a:lnTo>
                    <a:pt x="77" y="75"/>
                  </a:lnTo>
                  <a:lnTo>
                    <a:pt x="74" y="78"/>
                  </a:lnTo>
                  <a:lnTo>
                    <a:pt x="73" y="79"/>
                  </a:lnTo>
                  <a:lnTo>
                    <a:pt x="70" y="83"/>
                  </a:lnTo>
                  <a:lnTo>
                    <a:pt x="67" y="86"/>
                  </a:lnTo>
                  <a:lnTo>
                    <a:pt x="67" y="88"/>
                  </a:lnTo>
                  <a:lnTo>
                    <a:pt x="64" y="91"/>
                  </a:lnTo>
                  <a:lnTo>
                    <a:pt x="63" y="93"/>
                  </a:lnTo>
                  <a:lnTo>
                    <a:pt x="61" y="96"/>
                  </a:lnTo>
                  <a:lnTo>
                    <a:pt x="60" y="100"/>
                  </a:lnTo>
                  <a:lnTo>
                    <a:pt x="57" y="103"/>
                  </a:lnTo>
                  <a:lnTo>
                    <a:pt x="56" y="105"/>
                  </a:lnTo>
                  <a:lnTo>
                    <a:pt x="55" y="108"/>
                  </a:lnTo>
                  <a:lnTo>
                    <a:pt x="53" y="110"/>
                  </a:lnTo>
                  <a:lnTo>
                    <a:pt x="52" y="114"/>
                  </a:lnTo>
                  <a:lnTo>
                    <a:pt x="50" y="117"/>
                  </a:lnTo>
                  <a:lnTo>
                    <a:pt x="49" y="121"/>
                  </a:lnTo>
                  <a:lnTo>
                    <a:pt x="49" y="123"/>
                  </a:lnTo>
                  <a:lnTo>
                    <a:pt x="48" y="126"/>
                  </a:lnTo>
                  <a:lnTo>
                    <a:pt x="46" y="130"/>
                  </a:lnTo>
                  <a:lnTo>
                    <a:pt x="45" y="132"/>
                  </a:lnTo>
                  <a:lnTo>
                    <a:pt x="45" y="136"/>
                  </a:lnTo>
                  <a:lnTo>
                    <a:pt x="43" y="139"/>
                  </a:lnTo>
                  <a:lnTo>
                    <a:pt x="43" y="142"/>
                  </a:lnTo>
                  <a:lnTo>
                    <a:pt x="42" y="146"/>
                  </a:lnTo>
                  <a:lnTo>
                    <a:pt x="42" y="149"/>
                  </a:lnTo>
                  <a:lnTo>
                    <a:pt x="0" y="90"/>
                  </a:lnTo>
                  <a:lnTo>
                    <a:pt x="2" y="84"/>
                  </a:lnTo>
                  <a:lnTo>
                    <a:pt x="3" y="82"/>
                  </a:lnTo>
                  <a:lnTo>
                    <a:pt x="6" y="78"/>
                  </a:lnTo>
                  <a:lnTo>
                    <a:pt x="7" y="74"/>
                  </a:lnTo>
                  <a:lnTo>
                    <a:pt x="10" y="70"/>
                  </a:lnTo>
                  <a:lnTo>
                    <a:pt x="13" y="66"/>
                  </a:lnTo>
                  <a:lnTo>
                    <a:pt x="14" y="63"/>
                  </a:lnTo>
                  <a:lnTo>
                    <a:pt x="18" y="60"/>
                  </a:lnTo>
                  <a:lnTo>
                    <a:pt x="20" y="57"/>
                  </a:lnTo>
                  <a:lnTo>
                    <a:pt x="23" y="53"/>
                  </a:lnTo>
                  <a:lnTo>
                    <a:pt x="25" y="50"/>
                  </a:lnTo>
                  <a:lnTo>
                    <a:pt x="29" y="47"/>
                  </a:lnTo>
                  <a:lnTo>
                    <a:pt x="32" y="44"/>
                  </a:lnTo>
                  <a:lnTo>
                    <a:pt x="35" y="40"/>
                  </a:lnTo>
                  <a:lnTo>
                    <a:pt x="39" y="37"/>
                  </a:lnTo>
                  <a:lnTo>
                    <a:pt x="42" y="35"/>
                  </a:lnTo>
                  <a:lnTo>
                    <a:pt x="42" y="35"/>
                  </a:lnTo>
                  <a:close/>
                </a:path>
              </a:pathLst>
            </a:custGeom>
            <a:solidFill>
              <a:srgbClr val="FFFFCC"/>
            </a:solidFill>
            <a:ln w="9525">
              <a:no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9" name="Freeform 10"/>
            <p:cNvSpPr>
              <a:spLocks/>
            </p:cNvSpPr>
            <p:nvPr/>
          </p:nvSpPr>
          <p:spPr bwMode="auto">
            <a:xfrm>
              <a:off x="2259" y="3343"/>
              <a:ext cx="194" cy="150"/>
            </a:xfrm>
            <a:custGeom>
              <a:avLst/>
              <a:gdLst>
                <a:gd name="T0" fmla="*/ 44 w 194"/>
                <a:gd name="T1" fmla="*/ 33 h 150"/>
                <a:gd name="T2" fmla="*/ 51 w 194"/>
                <a:gd name="T3" fmla="*/ 28 h 150"/>
                <a:gd name="T4" fmla="*/ 59 w 194"/>
                <a:gd name="T5" fmla="*/ 22 h 150"/>
                <a:gd name="T6" fmla="*/ 68 w 194"/>
                <a:gd name="T7" fmla="*/ 18 h 150"/>
                <a:gd name="T8" fmla="*/ 76 w 194"/>
                <a:gd name="T9" fmla="*/ 14 h 150"/>
                <a:gd name="T10" fmla="*/ 85 w 194"/>
                <a:gd name="T11" fmla="*/ 11 h 150"/>
                <a:gd name="T12" fmla="*/ 93 w 194"/>
                <a:gd name="T13" fmla="*/ 8 h 150"/>
                <a:gd name="T14" fmla="*/ 103 w 194"/>
                <a:gd name="T15" fmla="*/ 5 h 150"/>
                <a:gd name="T16" fmla="*/ 112 w 194"/>
                <a:gd name="T17" fmla="*/ 3 h 150"/>
                <a:gd name="T18" fmla="*/ 121 w 194"/>
                <a:gd name="T19" fmla="*/ 1 h 150"/>
                <a:gd name="T20" fmla="*/ 130 w 194"/>
                <a:gd name="T21" fmla="*/ 1 h 150"/>
                <a:gd name="T22" fmla="*/ 139 w 194"/>
                <a:gd name="T23" fmla="*/ 0 h 150"/>
                <a:gd name="T24" fmla="*/ 148 w 194"/>
                <a:gd name="T25" fmla="*/ 1 h 150"/>
                <a:gd name="T26" fmla="*/ 157 w 194"/>
                <a:gd name="T27" fmla="*/ 1 h 150"/>
                <a:gd name="T28" fmla="*/ 167 w 194"/>
                <a:gd name="T29" fmla="*/ 3 h 150"/>
                <a:gd name="T30" fmla="*/ 176 w 194"/>
                <a:gd name="T31" fmla="*/ 5 h 150"/>
                <a:gd name="T32" fmla="*/ 183 w 194"/>
                <a:gd name="T33" fmla="*/ 11 h 150"/>
                <a:gd name="T34" fmla="*/ 190 w 194"/>
                <a:gd name="T35" fmla="*/ 18 h 150"/>
                <a:gd name="T36" fmla="*/ 190 w 194"/>
                <a:gd name="T37" fmla="*/ 24 h 150"/>
                <a:gd name="T38" fmla="*/ 183 w 194"/>
                <a:gd name="T39" fmla="*/ 24 h 150"/>
                <a:gd name="T40" fmla="*/ 176 w 194"/>
                <a:gd name="T41" fmla="*/ 24 h 150"/>
                <a:gd name="T42" fmla="*/ 169 w 194"/>
                <a:gd name="T43" fmla="*/ 25 h 150"/>
                <a:gd name="T44" fmla="*/ 164 w 194"/>
                <a:gd name="T45" fmla="*/ 26 h 150"/>
                <a:gd name="T46" fmla="*/ 157 w 194"/>
                <a:gd name="T47" fmla="*/ 28 h 150"/>
                <a:gd name="T48" fmla="*/ 150 w 194"/>
                <a:gd name="T49" fmla="*/ 29 h 150"/>
                <a:gd name="T50" fmla="*/ 144 w 194"/>
                <a:gd name="T51" fmla="*/ 31 h 150"/>
                <a:gd name="T52" fmla="*/ 137 w 194"/>
                <a:gd name="T53" fmla="*/ 34 h 150"/>
                <a:gd name="T54" fmla="*/ 130 w 194"/>
                <a:gd name="T55" fmla="*/ 37 h 150"/>
                <a:gd name="T56" fmla="*/ 125 w 194"/>
                <a:gd name="T57" fmla="*/ 39 h 150"/>
                <a:gd name="T58" fmla="*/ 119 w 194"/>
                <a:gd name="T59" fmla="*/ 42 h 150"/>
                <a:gd name="T60" fmla="*/ 112 w 194"/>
                <a:gd name="T61" fmla="*/ 46 h 150"/>
                <a:gd name="T62" fmla="*/ 107 w 194"/>
                <a:gd name="T63" fmla="*/ 48 h 150"/>
                <a:gd name="T64" fmla="*/ 100 w 194"/>
                <a:gd name="T65" fmla="*/ 52 h 150"/>
                <a:gd name="T66" fmla="*/ 96 w 194"/>
                <a:gd name="T67" fmla="*/ 56 h 150"/>
                <a:gd name="T68" fmla="*/ 90 w 194"/>
                <a:gd name="T69" fmla="*/ 61 h 150"/>
                <a:gd name="T70" fmla="*/ 85 w 194"/>
                <a:gd name="T71" fmla="*/ 67 h 150"/>
                <a:gd name="T72" fmla="*/ 79 w 194"/>
                <a:gd name="T73" fmla="*/ 72 h 150"/>
                <a:gd name="T74" fmla="*/ 73 w 194"/>
                <a:gd name="T75" fmla="*/ 77 h 150"/>
                <a:gd name="T76" fmla="*/ 71 w 194"/>
                <a:gd name="T77" fmla="*/ 81 h 150"/>
                <a:gd name="T78" fmla="*/ 65 w 194"/>
                <a:gd name="T79" fmla="*/ 86 h 150"/>
                <a:gd name="T80" fmla="*/ 62 w 194"/>
                <a:gd name="T81" fmla="*/ 93 h 150"/>
                <a:gd name="T82" fmla="*/ 58 w 194"/>
                <a:gd name="T83" fmla="*/ 98 h 150"/>
                <a:gd name="T84" fmla="*/ 55 w 194"/>
                <a:gd name="T85" fmla="*/ 104 h 150"/>
                <a:gd name="T86" fmla="*/ 53 w 194"/>
                <a:gd name="T87" fmla="*/ 110 h 150"/>
                <a:gd name="T88" fmla="*/ 50 w 194"/>
                <a:gd name="T89" fmla="*/ 116 h 150"/>
                <a:gd name="T90" fmla="*/ 47 w 194"/>
                <a:gd name="T91" fmla="*/ 123 h 150"/>
                <a:gd name="T92" fmla="*/ 44 w 194"/>
                <a:gd name="T93" fmla="*/ 128 h 150"/>
                <a:gd name="T94" fmla="*/ 43 w 194"/>
                <a:gd name="T95" fmla="*/ 134 h 150"/>
                <a:gd name="T96" fmla="*/ 41 w 194"/>
                <a:gd name="T97" fmla="*/ 141 h 150"/>
                <a:gd name="T98" fmla="*/ 40 w 194"/>
                <a:gd name="T99" fmla="*/ 147 h 150"/>
                <a:gd name="T100" fmla="*/ 0 w 194"/>
                <a:gd name="T101" fmla="*/ 90 h 150"/>
                <a:gd name="T102" fmla="*/ 2 w 194"/>
                <a:gd name="T103" fmla="*/ 83 h 150"/>
                <a:gd name="T104" fmla="*/ 5 w 194"/>
                <a:gd name="T105" fmla="*/ 74 h 150"/>
                <a:gd name="T106" fmla="*/ 11 w 194"/>
                <a:gd name="T107" fmla="*/ 68 h 150"/>
                <a:gd name="T108" fmla="*/ 15 w 194"/>
                <a:gd name="T109" fmla="*/ 61 h 150"/>
                <a:gd name="T110" fmla="*/ 21 w 194"/>
                <a:gd name="T111" fmla="*/ 54 h 150"/>
                <a:gd name="T112" fmla="*/ 26 w 194"/>
                <a:gd name="T113" fmla="*/ 48 h 150"/>
                <a:gd name="T114" fmla="*/ 33 w 194"/>
                <a:gd name="T115" fmla="*/ 42 h 150"/>
                <a:gd name="T116" fmla="*/ 40 w 194"/>
                <a:gd name="T117" fmla="*/ 3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4" h="150">
                  <a:moveTo>
                    <a:pt x="40" y="37"/>
                  </a:moveTo>
                  <a:lnTo>
                    <a:pt x="44" y="33"/>
                  </a:lnTo>
                  <a:lnTo>
                    <a:pt x="48" y="30"/>
                  </a:lnTo>
                  <a:lnTo>
                    <a:pt x="51" y="28"/>
                  </a:lnTo>
                  <a:lnTo>
                    <a:pt x="55" y="25"/>
                  </a:lnTo>
                  <a:lnTo>
                    <a:pt x="59" y="22"/>
                  </a:lnTo>
                  <a:lnTo>
                    <a:pt x="64" y="21"/>
                  </a:lnTo>
                  <a:lnTo>
                    <a:pt x="68" y="18"/>
                  </a:lnTo>
                  <a:lnTo>
                    <a:pt x="72" y="16"/>
                  </a:lnTo>
                  <a:lnTo>
                    <a:pt x="76" y="14"/>
                  </a:lnTo>
                  <a:lnTo>
                    <a:pt x="80" y="12"/>
                  </a:lnTo>
                  <a:lnTo>
                    <a:pt x="85" y="11"/>
                  </a:lnTo>
                  <a:lnTo>
                    <a:pt x="90" y="9"/>
                  </a:lnTo>
                  <a:lnTo>
                    <a:pt x="93" y="8"/>
                  </a:lnTo>
                  <a:lnTo>
                    <a:pt x="98" y="7"/>
                  </a:lnTo>
                  <a:lnTo>
                    <a:pt x="103" y="5"/>
                  </a:lnTo>
                  <a:lnTo>
                    <a:pt x="107" y="4"/>
                  </a:lnTo>
                  <a:lnTo>
                    <a:pt x="112" y="3"/>
                  </a:lnTo>
                  <a:lnTo>
                    <a:pt x="117" y="3"/>
                  </a:lnTo>
                  <a:lnTo>
                    <a:pt x="121" y="1"/>
                  </a:lnTo>
                  <a:lnTo>
                    <a:pt x="125" y="1"/>
                  </a:lnTo>
                  <a:lnTo>
                    <a:pt x="130" y="1"/>
                  </a:lnTo>
                  <a:lnTo>
                    <a:pt x="135" y="0"/>
                  </a:lnTo>
                  <a:lnTo>
                    <a:pt x="139" y="0"/>
                  </a:lnTo>
                  <a:lnTo>
                    <a:pt x="144" y="1"/>
                  </a:lnTo>
                  <a:lnTo>
                    <a:pt x="148" y="1"/>
                  </a:lnTo>
                  <a:lnTo>
                    <a:pt x="153" y="1"/>
                  </a:lnTo>
                  <a:lnTo>
                    <a:pt x="157" y="1"/>
                  </a:lnTo>
                  <a:lnTo>
                    <a:pt x="162" y="3"/>
                  </a:lnTo>
                  <a:lnTo>
                    <a:pt x="167" y="3"/>
                  </a:lnTo>
                  <a:lnTo>
                    <a:pt x="172" y="4"/>
                  </a:lnTo>
                  <a:lnTo>
                    <a:pt x="176" y="5"/>
                  </a:lnTo>
                  <a:lnTo>
                    <a:pt x="182" y="7"/>
                  </a:lnTo>
                  <a:lnTo>
                    <a:pt x="183" y="11"/>
                  </a:lnTo>
                  <a:lnTo>
                    <a:pt x="186" y="16"/>
                  </a:lnTo>
                  <a:lnTo>
                    <a:pt x="190" y="18"/>
                  </a:lnTo>
                  <a:lnTo>
                    <a:pt x="194" y="24"/>
                  </a:lnTo>
                  <a:lnTo>
                    <a:pt x="190" y="24"/>
                  </a:lnTo>
                  <a:lnTo>
                    <a:pt x="186" y="24"/>
                  </a:lnTo>
                  <a:lnTo>
                    <a:pt x="183" y="24"/>
                  </a:lnTo>
                  <a:lnTo>
                    <a:pt x="180" y="24"/>
                  </a:lnTo>
                  <a:lnTo>
                    <a:pt x="176" y="24"/>
                  </a:lnTo>
                  <a:lnTo>
                    <a:pt x="174" y="25"/>
                  </a:lnTo>
                  <a:lnTo>
                    <a:pt x="169" y="25"/>
                  </a:lnTo>
                  <a:lnTo>
                    <a:pt x="167" y="26"/>
                  </a:lnTo>
                  <a:lnTo>
                    <a:pt x="164" y="26"/>
                  </a:lnTo>
                  <a:lnTo>
                    <a:pt x="160" y="28"/>
                  </a:lnTo>
                  <a:lnTo>
                    <a:pt x="157" y="28"/>
                  </a:lnTo>
                  <a:lnTo>
                    <a:pt x="153" y="29"/>
                  </a:lnTo>
                  <a:lnTo>
                    <a:pt x="150" y="29"/>
                  </a:lnTo>
                  <a:lnTo>
                    <a:pt x="147" y="30"/>
                  </a:lnTo>
                  <a:lnTo>
                    <a:pt x="144" y="31"/>
                  </a:lnTo>
                  <a:lnTo>
                    <a:pt x="140" y="33"/>
                  </a:lnTo>
                  <a:lnTo>
                    <a:pt x="137" y="34"/>
                  </a:lnTo>
                  <a:lnTo>
                    <a:pt x="133" y="35"/>
                  </a:lnTo>
                  <a:lnTo>
                    <a:pt x="130" y="37"/>
                  </a:lnTo>
                  <a:lnTo>
                    <a:pt x="128" y="38"/>
                  </a:lnTo>
                  <a:lnTo>
                    <a:pt x="125" y="39"/>
                  </a:lnTo>
                  <a:lnTo>
                    <a:pt x="122" y="41"/>
                  </a:lnTo>
                  <a:lnTo>
                    <a:pt x="119" y="42"/>
                  </a:lnTo>
                  <a:lnTo>
                    <a:pt x="117" y="43"/>
                  </a:lnTo>
                  <a:lnTo>
                    <a:pt x="112" y="46"/>
                  </a:lnTo>
                  <a:lnTo>
                    <a:pt x="110" y="47"/>
                  </a:lnTo>
                  <a:lnTo>
                    <a:pt x="107" y="48"/>
                  </a:lnTo>
                  <a:lnTo>
                    <a:pt x="104" y="51"/>
                  </a:lnTo>
                  <a:lnTo>
                    <a:pt x="100" y="52"/>
                  </a:lnTo>
                  <a:lnTo>
                    <a:pt x="98" y="55"/>
                  </a:lnTo>
                  <a:lnTo>
                    <a:pt x="96" y="56"/>
                  </a:lnTo>
                  <a:lnTo>
                    <a:pt x="93" y="60"/>
                  </a:lnTo>
                  <a:lnTo>
                    <a:pt x="90" y="61"/>
                  </a:lnTo>
                  <a:lnTo>
                    <a:pt x="87" y="64"/>
                  </a:lnTo>
                  <a:lnTo>
                    <a:pt x="85" y="67"/>
                  </a:lnTo>
                  <a:lnTo>
                    <a:pt x="82" y="69"/>
                  </a:lnTo>
                  <a:lnTo>
                    <a:pt x="79" y="72"/>
                  </a:lnTo>
                  <a:lnTo>
                    <a:pt x="76" y="73"/>
                  </a:lnTo>
                  <a:lnTo>
                    <a:pt x="73" y="77"/>
                  </a:lnTo>
                  <a:lnTo>
                    <a:pt x="72" y="78"/>
                  </a:lnTo>
                  <a:lnTo>
                    <a:pt x="71" y="81"/>
                  </a:lnTo>
                  <a:lnTo>
                    <a:pt x="68" y="83"/>
                  </a:lnTo>
                  <a:lnTo>
                    <a:pt x="65" y="86"/>
                  </a:lnTo>
                  <a:lnTo>
                    <a:pt x="64" y="90"/>
                  </a:lnTo>
                  <a:lnTo>
                    <a:pt x="62" y="93"/>
                  </a:lnTo>
                  <a:lnTo>
                    <a:pt x="59" y="95"/>
                  </a:lnTo>
                  <a:lnTo>
                    <a:pt x="58" y="98"/>
                  </a:lnTo>
                  <a:lnTo>
                    <a:pt x="57" y="100"/>
                  </a:lnTo>
                  <a:lnTo>
                    <a:pt x="55" y="104"/>
                  </a:lnTo>
                  <a:lnTo>
                    <a:pt x="54" y="107"/>
                  </a:lnTo>
                  <a:lnTo>
                    <a:pt x="53" y="110"/>
                  </a:lnTo>
                  <a:lnTo>
                    <a:pt x="51" y="112"/>
                  </a:lnTo>
                  <a:lnTo>
                    <a:pt x="50" y="116"/>
                  </a:lnTo>
                  <a:lnTo>
                    <a:pt x="48" y="119"/>
                  </a:lnTo>
                  <a:lnTo>
                    <a:pt x="47" y="123"/>
                  </a:lnTo>
                  <a:lnTo>
                    <a:pt x="46" y="125"/>
                  </a:lnTo>
                  <a:lnTo>
                    <a:pt x="44" y="128"/>
                  </a:lnTo>
                  <a:lnTo>
                    <a:pt x="44" y="130"/>
                  </a:lnTo>
                  <a:lnTo>
                    <a:pt x="43" y="134"/>
                  </a:lnTo>
                  <a:lnTo>
                    <a:pt x="43" y="137"/>
                  </a:lnTo>
                  <a:lnTo>
                    <a:pt x="41" y="141"/>
                  </a:lnTo>
                  <a:lnTo>
                    <a:pt x="40" y="143"/>
                  </a:lnTo>
                  <a:lnTo>
                    <a:pt x="40" y="147"/>
                  </a:lnTo>
                  <a:lnTo>
                    <a:pt x="40" y="150"/>
                  </a:lnTo>
                  <a:lnTo>
                    <a:pt x="0" y="90"/>
                  </a:lnTo>
                  <a:lnTo>
                    <a:pt x="1" y="86"/>
                  </a:lnTo>
                  <a:lnTo>
                    <a:pt x="2" y="83"/>
                  </a:lnTo>
                  <a:lnTo>
                    <a:pt x="4" y="78"/>
                  </a:lnTo>
                  <a:lnTo>
                    <a:pt x="5" y="74"/>
                  </a:lnTo>
                  <a:lnTo>
                    <a:pt x="7" y="72"/>
                  </a:lnTo>
                  <a:lnTo>
                    <a:pt x="11" y="68"/>
                  </a:lnTo>
                  <a:lnTo>
                    <a:pt x="12" y="64"/>
                  </a:lnTo>
                  <a:lnTo>
                    <a:pt x="15" y="61"/>
                  </a:lnTo>
                  <a:lnTo>
                    <a:pt x="18" y="57"/>
                  </a:lnTo>
                  <a:lnTo>
                    <a:pt x="21" y="54"/>
                  </a:lnTo>
                  <a:lnTo>
                    <a:pt x="23" y="51"/>
                  </a:lnTo>
                  <a:lnTo>
                    <a:pt x="26" y="48"/>
                  </a:lnTo>
                  <a:lnTo>
                    <a:pt x="30" y="44"/>
                  </a:lnTo>
                  <a:lnTo>
                    <a:pt x="33" y="42"/>
                  </a:lnTo>
                  <a:lnTo>
                    <a:pt x="37" y="39"/>
                  </a:lnTo>
                  <a:lnTo>
                    <a:pt x="40" y="37"/>
                  </a:lnTo>
                  <a:lnTo>
                    <a:pt x="40" y="37"/>
                  </a:lnTo>
                  <a:close/>
                </a:path>
              </a:pathLst>
            </a:custGeom>
            <a:solidFill>
              <a:srgbClr val="FFFFCC"/>
            </a:solidFill>
            <a:ln w="9525">
              <a:no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0" name="Freeform 11"/>
            <p:cNvSpPr>
              <a:spLocks/>
            </p:cNvSpPr>
            <p:nvPr/>
          </p:nvSpPr>
          <p:spPr bwMode="auto">
            <a:xfrm>
              <a:off x="2624" y="3617"/>
              <a:ext cx="897" cy="63"/>
            </a:xfrm>
            <a:custGeom>
              <a:avLst/>
              <a:gdLst>
                <a:gd name="T0" fmla="*/ 0 w 897"/>
                <a:gd name="T1" fmla="*/ 49 h 63"/>
                <a:gd name="T2" fmla="*/ 897 w 897"/>
                <a:gd name="T3" fmla="*/ 0 h 63"/>
                <a:gd name="T4" fmla="*/ 889 w 897"/>
                <a:gd name="T5" fmla="*/ 39 h 63"/>
                <a:gd name="T6" fmla="*/ 6 w 897"/>
                <a:gd name="T7" fmla="*/ 63 h 63"/>
                <a:gd name="T8" fmla="*/ 0 w 897"/>
                <a:gd name="T9" fmla="*/ 49 h 63"/>
                <a:gd name="T10" fmla="*/ 0 w 897"/>
                <a:gd name="T11" fmla="*/ 49 h 63"/>
              </a:gdLst>
              <a:ahLst/>
              <a:cxnLst>
                <a:cxn ang="0">
                  <a:pos x="T0" y="T1"/>
                </a:cxn>
                <a:cxn ang="0">
                  <a:pos x="T2" y="T3"/>
                </a:cxn>
                <a:cxn ang="0">
                  <a:pos x="T4" y="T5"/>
                </a:cxn>
                <a:cxn ang="0">
                  <a:pos x="T6" y="T7"/>
                </a:cxn>
                <a:cxn ang="0">
                  <a:pos x="T8" y="T9"/>
                </a:cxn>
                <a:cxn ang="0">
                  <a:pos x="T10" y="T11"/>
                </a:cxn>
              </a:cxnLst>
              <a:rect l="0" t="0" r="r" b="b"/>
              <a:pathLst>
                <a:path w="897" h="63">
                  <a:moveTo>
                    <a:pt x="0" y="49"/>
                  </a:moveTo>
                  <a:lnTo>
                    <a:pt x="897" y="0"/>
                  </a:lnTo>
                  <a:lnTo>
                    <a:pt x="889" y="39"/>
                  </a:lnTo>
                  <a:lnTo>
                    <a:pt x="6" y="63"/>
                  </a:lnTo>
                  <a:lnTo>
                    <a:pt x="0" y="49"/>
                  </a:lnTo>
                  <a:lnTo>
                    <a:pt x="0" y="49"/>
                  </a:lnTo>
                  <a:close/>
                </a:path>
              </a:pathLst>
            </a:custGeom>
            <a:solidFill>
              <a:srgbClr val="FFFFCC"/>
            </a:solidFill>
            <a:ln w="9525">
              <a:no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1" name="Freeform 12"/>
            <p:cNvSpPr>
              <a:spLocks/>
            </p:cNvSpPr>
            <p:nvPr/>
          </p:nvSpPr>
          <p:spPr bwMode="auto">
            <a:xfrm>
              <a:off x="2484" y="2506"/>
              <a:ext cx="989" cy="993"/>
            </a:xfrm>
            <a:custGeom>
              <a:avLst/>
              <a:gdLst>
                <a:gd name="T0" fmla="*/ 705 w 989"/>
                <a:gd name="T1" fmla="*/ 9 h 993"/>
                <a:gd name="T2" fmla="*/ 709 w 989"/>
                <a:gd name="T3" fmla="*/ 22 h 993"/>
                <a:gd name="T4" fmla="*/ 716 w 989"/>
                <a:gd name="T5" fmla="*/ 35 h 993"/>
                <a:gd name="T6" fmla="*/ 725 w 989"/>
                <a:gd name="T7" fmla="*/ 46 h 993"/>
                <a:gd name="T8" fmla="*/ 734 w 989"/>
                <a:gd name="T9" fmla="*/ 56 h 993"/>
                <a:gd name="T10" fmla="*/ 745 w 989"/>
                <a:gd name="T11" fmla="*/ 65 h 993"/>
                <a:gd name="T12" fmla="*/ 758 w 989"/>
                <a:gd name="T13" fmla="*/ 72 h 993"/>
                <a:gd name="T14" fmla="*/ 769 w 989"/>
                <a:gd name="T15" fmla="*/ 78 h 993"/>
                <a:gd name="T16" fmla="*/ 783 w 989"/>
                <a:gd name="T17" fmla="*/ 83 h 993"/>
                <a:gd name="T18" fmla="*/ 798 w 989"/>
                <a:gd name="T19" fmla="*/ 86 h 993"/>
                <a:gd name="T20" fmla="*/ 814 w 989"/>
                <a:gd name="T21" fmla="*/ 87 h 993"/>
                <a:gd name="T22" fmla="*/ 829 w 989"/>
                <a:gd name="T23" fmla="*/ 86 h 993"/>
                <a:gd name="T24" fmla="*/ 986 w 989"/>
                <a:gd name="T25" fmla="*/ 812 h 993"/>
                <a:gd name="T26" fmla="*/ 978 w 989"/>
                <a:gd name="T27" fmla="*/ 812 h 993"/>
                <a:gd name="T28" fmla="*/ 968 w 989"/>
                <a:gd name="T29" fmla="*/ 812 h 993"/>
                <a:gd name="T30" fmla="*/ 960 w 989"/>
                <a:gd name="T31" fmla="*/ 812 h 993"/>
                <a:gd name="T32" fmla="*/ 951 w 989"/>
                <a:gd name="T33" fmla="*/ 814 h 993"/>
                <a:gd name="T34" fmla="*/ 943 w 989"/>
                <a:gd name="T35" fmla="*/ 816 h 993"/>
                <a:gd name="T36" fmla="*/ 928 w 989"/>
                <a:gd name="T37" fmla="*/ 822 h 993"/>
                <a:gd name="T38" fmla="*/ 914 w 989"/>
                <a:gd name="T39" fmla="*/ 829 h 993"/>
                <a:gd name="T40" fmla="*/ 901 w 989"/>
                <a:gd name="T41" fmla="*/ 838 h 993"/>
                <a:gd name="T42" fmla="*/ 891 w 989"/>
                <a:gd name="T43" fmla="*/ 849 h 993"/>
                <a:gd name="T44" fmla="*/ 882 w 989"/>
                <a:gd name="T45" fmla="*/ 862 h 993"/>
                <a:gd name="T46" fmla="*/ 873 w 989"/>
                <a:gd name="T47" fmla="*/ 876 h 993"/>
                <a:gd name="T48" fmla="*/ 869 w 989"/>
                <a:gd name="T49" fmla="*/ 887 h 993"/>
                <a:gd name="T50" fmla="*/ 868 w 989"/>
                <a:gd name="T51" fmla="*/ 896 h 993"/>
                <a:gd name="T52" fmla="*/ 865 w 989"/>
                <a:gd name="T53" fmla="*/ 904 h 993"/>
                <a:gd name="T54" fmla="*/ 865 w 989"/>
                <a:gd name="T55" fmla="*/ 911 h 993"/>
                <a:gd name="T56" fmla="*/ 865 w 989"/>
                <a:gd name="T57" fmla="*/ 920 h 993"/>
                <a:gd name="T58" fmla="*/ 866 w 989"/>
                <a:gd name="T59" fmla="*/ 932 h 993"/>
                <a:gd name="T60" fmla="*/ 292 w 989"/>
                <a:gd name="T61" fmla="*/ 984 h 993"/>
                <a:gd name="T62" fmla="*/ 288 w 989"/>
                <a:gd name="T63" fmla="*/ 970 h 993"/>
                <a:gd name="T64" fmla="*/ 281 w 989"/>
                <a:gd name="T65" fmla="*/ 958 h 993"/>
                <a:gd name="T66" fmla="*/ 273 w 989"/>
                <a:gd name="T67" fmla="*/ 945 h 993"/>
                <a:gd name="T68" fmla="*/ 264 w 989"/>
                <a:gd name="T69" fmla="*/ 935 h 993"/>
                <a:gd name="T70" fmla="*/ 253 w 989"/>
                <a:gd name="T71" fmla="*/ 926 h 993"/>
                <a:gd name="T72" fmla="*/ 241 w 989"/>
                <a:gd name="T73" fmla="*/ 918 h 993"/>
                <a:gd name="T74" fmla="*/ 227 w 989"/>
                <a:gd name="T75" fmla="*/ 911 h 993"/>
                <a:gd name="T76" fmla="*/ 213 w 989"/>
                <a:gd name="T77" fmla="*/ 906 h 993"/>
                <a:gd name="T78" fmla="*/ 199 w 989"/>
                <a:gd name="T79" fmla="*/ 904 h 993"/>
                <a:gd name="T80" fmla="*/ 182 w 989"/>
                <a:gd name="T81" fmla="*/ 904 h 993"/>
                <a:gd name="T82" fmla="*/ 174 w 989"/>
                <a:gd name="T83" fmla="*/ 904 h 993"/>
                <a:gd name="T84" fmla="*/ 161 w 989"/>
                <a:gd name="T85" fmla="*/ 905 h 993"/>
                <a:gd name="T86" fmla="*/ 147 w 989"/>
                <a:gd name="T87" fmla="*/ 907 h 993"/>
                <a:gd name="T88" fmla="*/ 4 w 989"/>
                <a:gd name="T89" fmla="*/ 284 h 993"/>
                <a:gd name="T90" fmla="*/ 15 w 989"/>
                <a:gd name="T91" fmla="*/ 279 h 993"/>
                <a:gd name="T92" fmla="*/ 26 w 989"/>
                <a:gd name="T93" fmla="*/ 272 h 993"/>
                <a:gd name="T94" fmla="*/ 38 w 989"/>
                <a:gd name="T95" fmla="*/ 266 h 993"/>
                <a:gd name="T96" fmla="*/ 46 w 989"/>
                <a:gd name="T97" fmla="*/ 257 h 993"/>
                <a:gd name="T98" fmla="*/ 56 w 989"/>
                <a:gd name="T99" fmla="*/ 247 h 993"/>
                <a:gd name="T100" fmla="*/ 61 w 989"/>
                <a:gd name="T101" fmla="*/ 237 h 993"/>
                <a:gd name="T102" fmla="*/ 68 w 989"/>
                <a:gd name="T103" fmla="*/ 227 h 993"/>
                <a:gd name="T104" fmla="*/ 72 w 989"/>
                <a:gd name="T105" fmla="*/ 215 h 993"/>
                <a:gd name="T106" fmla="*/ 75 w 989"/>
                <a:gd name="T107" fmla="*/ 203 h 993"/>
                <a:gd name="T108" fmla="*/ 76 w 989"/>
                <a:gd name="T109" fmla="*/ 190 h 993"/>
                <a:gd name="T110" fmla="*/ 76 w 989"/>
                <a:gd name="T111" fmla="*/ 181 h 993"/>
                <a:gd name="T112" fmla="*/ 75 w 989"/>
                <a:gd name="T113" fmla="*/ 171 h 993"/>
                <a:gd name="T114" fmla="*/ 74 w 989"/>
                <a:gd name="T115" fmla="*/ 160 h 993"/>
                <a:gd name="T116" fmla="*/ 71 w 989"/>
                <a:gd name="T117" fmla="*/ 151 h 993"/>
                <a:gd name="T118" fmla="*/ 704 w 989"/>
                <a:gd name="T119" fmla="*/ 0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89" h="993">
                  <a:moveTo>
                    <a:pt x="704" y="0"/>
                  </a:moveTo>
                  <a:lnTo>
                    <a:pt x="704" y="5"/>
                  </a:lnTo>
                  <a:lnTo>
                    <a:pt x="705" y="9"/>
                  </a:lnTo>
                  <a:lnTo>
                    <a:pt x="706" y="14"/>
                  </a:lnTo>
                  <a:lnTo>
                    <a:pt x="708" y="18"/>
                  </a:lnTo>
                  <a:lnTo>
                    <a:pt x="709" y="22"/>
                  </a:lnTo>
                  <a:lnTo>
                    <a:pt x="712" y="27"/>
                  </a:lnTo>
                  <a:lnTo>
                    <a:pt x="715" y="30"/>
                  </a:lnTo>
                  <a:lnTo>
                    <a:pt x="716" y="35"/>
                  </a:lnTo>
                  <a:lnTo>
                    <a:pt x="719" y="39"/>
                  </a:lnTo>
                  <a:lnTo>
                    <a:pt x="722" y="42"/>
                  </a:lnTo>
                  <a:lnTo>
                    <a:pt x="725" y="46"/>
                  </a:lnTo>
                  <a:lnTo>
                    <a:pt x="727" y="50"/>
                  </a:lnTo>
                  <a:lnTo>
                    <a:pt x="731" y="52"/>
                  </a:lnTo>
                  <a:lnTo>
                    <a:pt x="734" y="56"/>
                  </a:lnTo>
                  <a:lnTo>
                    <a:pt x="738" y="59"/>
                  </a:lnTo>
                  <a:lnTo>
                    <a:pt x="741" y="61"/>
                  </a:lnTo>
                  <a:lnTo>
                    <a:pt x="745" y="65"/>
                  </a:lnTo>
                  <a:lnTo>
                    <a:pt x="750" y="66"/>
                  </a:lnTo>
                  <a:lnTo>
                    <a:pt x="752" y="70"/>
                  </a:lnTo>
                  <a:lnTo>
                    <a:pt x="758" y="72"/>
                  </a:lnTo>
                  <a:lnTo>
                    <a:pt x="761" y="74"/>
                  </a:lnTo>
                  <a:lnTo>
                    <a:pt x="766" y="77"/>
                  </a:lnTo>
                  <a:lnTo>
                    <a:pt x="769" y="78"/>
                  </a:lnTo>
                  <a:lnTo>
                    <a:pt x="775" y="81"/>
                  </a:lnTo>
                  <a:lnTo>
                    <a:pt x="779" y="81"/>
                  </a:lnTo>
                  <a:lnTo>
                    <a:pt x="783" y="83"/>
                  </a:lnTo>
                  <a:lnTo>
                    <a:pt x="788" y="83"/>
                  </a:lnTo>
                  <a:lnTo>
                    <a:pt x="794" y="85"/>
                  </a:lnTo>
                  <a:lnTo>
                    <a:pt x="798" y="86"/>
                  </a:lnTo>
                  <a:lnTo>
                    <a:pt x="804" y="86"/>
                  </a:lnTo>
                  <a:lnTo>
                    <a:pt x="808" y="87"/>
                  </a:lnTo>
                  <a:lnTo>
                    <a:pt x="814" y="87"/>
                  </a:lnTo>
                  <a:lnTo>
                    <a:pt x="819" y="87"/>
                  </a:lnTo>
                  <a:lnTo>
                    <a:pt x="825" y="86"/>
                  </a:lnTo>
                  <a:lnTo>
                    <a:pt x="829" y="86"/>
                  </a:lnTo>
                  <a:lnTo>
                    <a:pt x="834" y="86"/>
                  </a:lnTo>
                  <a:lnTo>
                    <a:pt x="989" y="812"/>
                  </a:lnTo>
                  <a:lnTo>
                    <a:pt x="986" y="812"/>
                  </a:lnTo>
                  <a:lnTo>
                    <a:pt x="983" y="812"/>
                  </a:lnTo>
                  <a:lnTo>
                    <a:pt x="980" y="812"/>
                  </a:lnTo>
                  <a:lnTo>
                    <a:pt x="978" y="812"/>
                  </a:lnTo>
                  <a:lnTo>
                    <a:pt x="975" y="812"/>
                  </a:lnTo>
                  <a:lnTo>
                    <a:pt x="972" y="812"/>
                  </a:lnTo>
                  <a:lnTo>
                    <a:pt x="968" y="812"/>
                  </a:lnTo>
                  <a:lnTo>
                    <a:pt x="966" y="812"/>
                  </a:lnTo>
                  <a:lnTo>
                    <a:pt x="962" y="812"/>
                  </a:lnTo>
                  <a:lnTo>
                    <a:pt x="960" y="812"/>
                  </a:lnTo>
                  <a:lnTo>
                    <a:pt x="957" y="812"/>
                  </a:lnTo>
                  <a:lnTo>
                    <a:pt x="954" y="814"/>
                  </a:lnTo>
                  <a:lnTo>
                    <a:pt x="951" y="814"/>
                  </a:lnTo>
                  <a:lnTo>
                    <a:pt x="948" y="815"/>
                  </a:lnTo>
                  <a:lnTo>
                    <a:pt x="946" y="815"/>
                  </a:lnTo>
                  <a:lnTo>
                    <a:pt x="943" y="816"/>
                  </a:lnTo>
                  <a:lnTo>
                    <a:pt x="939" y="818"/>
                  </a:lnTo>
                  <a:lnTo>
                    <a:pt x="933" y="820"/>
                  </a:lnTo>
                  <a:lnTo>
                    <a:pt x="928" y="822"/>
                  </a:lnTo>
                  <a:lnTo>
                    <a:pt x="923" y="824"/>
                  </a:lnTo>
                  <a:lnTo>
                    <a:pt x="919" y="827"/>
                  </a:lnTo>
                  <a:lnTo>
                    <a:pt x="914" y="829"/>
                  </a:lnTo>
                  <a:lnTo>
                    <a:pt x="909" y="833"/>
                  </a:lnTo>
                  <a:lnTo>
                    <a:pt x="905" y="835"/>
                  </a:lnTo>
                  <a:lnTo>
                    <a:pt x="901" y="838"/>
                  </a:lnTo>
                  <a:lnTo>
                    <a:pt x="898" y="842"/>
                  </a:lnTo>
                  <a:lnTo>
                    <a:pt x="894" y="846"/>
                  </a:lnTo>
                  <a:lnTo>
                    <a:pt x="891" y="849"/>
                  </a:lnTo>
                  <a:lnTo>
                    <a:pt x="887" y="854"/>
                  </a:lnTo>
                  <a:lnTo>
                    <a:pt x="883" y="858"/>
                  </a:lnTo>
                  <a:lnTo>
                    <a:pt x="882" y="862"/>
                  </a:lnTo>
                  <a:lnTo>
                    <a:pt x="879" y="866"/>
                  </a:lnTo>
                  <a:lnTo>
                    <a:pt x="876" y="871"/>
                  </a:lnTo>
                  <a:lnTo>
                    <a:pt x="873" y="876"/>
                  </a:lnTo>
                  <a:lnTo>
                    <a:pt x="872" y="880"/>
                  </a:lnTo>
                  <a:lnTo>
                    <a:pt x="869" y="885"/>
                  </a:lnTo>
                  <a:lnTo>
                    <a:pt x="869" y="887"/>
                  </a:lnTo>
                  <a:lnTo>
                    <a:pt x="868" y="891"/>
                  </a:lnTo>
                  <a:lnTo>
                    <a:pt x="868" y="893"/>
                  </a:lnTo>
                  <a:lnTo>
                    <a:pt x="868" y="896"/>
                  </a:lnTo>
                  <a:lnTo>
                    <a:pt x="866" y="898"/>
                  </a:lnTo>
                  <a:lnTo>
                    <a:pt x="866" y="901"/>
                  </a:lnTo>
                  <a:lnTo>
                    <a:pt x="865" y="904"/>
                  </a:lnTo>
                  <a:lnTo>
                    <a:pt x="865" y="906"/>
                  </a:lnTo>
                  <a:lnTo>
                    <a:pt x="865" y="909"/>
                  </a:lnTo>
                  <a:lnTo>
                    <a:pt x="865" y="911"/>
                  </a:lnTo>
                  <a:lnTo>
                    <a:pt x="865" y="915"/>
                  </a:lnTo>
                  <a:lnTo>
                    <a:pt x="865" y="917"/>
                  </a:lnTo>
                  <a:lnTo>
                    <a:pt x="865" y="920"/>
                  </a:lnTo>
                  <a:lnTo>
                    <a:pt x="865" y="924"/>
                  </a:lnTo>
                  <a:lnTo>
                    <a:pt x="866" y="928"/>
                  </a:lnTo>
                  <a:lnTo>
                    <a:pt x="866" y="932"/>
                  </a:lnTo>
                  <a:lnTo>
                    <a:pt x="293" y="993"/>
                  </a:lnTo>
                  <a:lnTo>
                    <a:pt x="292" y="988"/>
                  </a:lnTo>
                  <a:lnTo>
                    <a:pt x="292" y="984"/>
                  </a:lnTo>
                  <a:lnTo>
                    <a:pt x="291" y="979"/>
                  </a:lnTo>
                  <a:lnTo>
                    <a:pt x="289" y="974"/>
                  </a:lnTo>
                  <a:lnTo>
                    <a:pt x="288" y="970"/>
                  </a:lnTo>
                  <a:lnTo>
                    <a:pt x="285" y="966"/>
                  </a:lnTo>
                  <a:lnTo>
                    <a:pt x="284" y="961"/>
                  </a:lnTo>
                  <a:lnTo>
                    <a:pt x="281" y="958"/>
                  </a:lnTo>
                  <a:lnTo>
                    <a:pt x="278" y="953"/>
                  </a:lnTo>
                  <a:lnTo>
                    <a:pt x="275" y="949"/>
                  </a:lnTo>
                  <a:lnTo>
                    <a:pt x="273" y="945"/>
                  </a:lnTo>
                  <a:lnTo>
                    <a:pt x="270" y="941"/>
                  </a:lnTo>
                  <a:lnTo>
                    <a:pt x="267" y="937"/>
                  </a:lnTo>
                  <a:lnTo>
                    <a:pt x="264" y="935"/>
                  </a:lnTo>
                  <a:lnTo>
                    <a:pt x="260" y="931"/>
                  </a:lnTo>
                  <a:lnTo>
                    <a:pt x="257" y="928"/>
                  </a:lnTo>
                  <a:lnTo>
                    <a:pt x="253" y="926"/>
                  </a:lnTo>
                  <a:lnTo>
                    <a:pt x="249" y="923"/>
                  </a:lnTo>
                  <a:lnTo>
                    <a:pt x="245" y="920"/>
                  </a:lnTo>
                  <a:lnTo>
                    <a:pt x="241" y="918"/>
                  </a:lnTo>
                  <a:lnTo>
                    <a:pt x="235" y="915"/>
                  </a:lnTo>
                  <a:lnTo>
                    <a:pt x="232" y="914"/>
                  </a:lnTo>
                  <a:lnTo>
                    <a:pt x="227" y="911"/>
                  </a:lnTo>
                  <a:lnTo>
                    <a:pt x="222" y="910"/>
                  </a:lnTo>
                  <a:lnTo>
                    <a:pt x="218" y="907"/>
                  </a:lnTo>
                  <a:lnTo>
                    <a:pt x="213" y="906"/>
                  </a:lnTo>
                  <a:lnTo>
                    <a:pt x="207" y="905"/>
                  </a:lnTo>
                  <a:lnTo>
                    <a:pt x="204" y="905"/>
                  </a:lnTo>
                  <a:lnTo>
                    <a:pt x="199" y="904"/>
                  </a:lnTo>
                  <a:lnTo>
                    <a:pt x="193" y="904"/>
                  </a:lnTo>
                  <a:lnTo>
                    <a:pt x="188" y="904"/>
                  </a:lnTo>
                  <a:lnTo>
                    <a:pt x="182" y="904"/>
                  </a:lnTo>
                  <a:lnTo>
                    <a:pt x="179" y="904"/>
                  </a:lnTo>
                  <a:lnTo>
                    <a:pt x="178" y="904"/>
                  </a:lnTo>
                  <a:lnTo>
                    <a:pt x="174" y="904"/>
                  </a:lnTo>
                  <a:lnTo>
                    <a:pt x="172" y="904"/>
                  </a:lnTo>
                  <a:lnTo>
                    <a:pt x="167" y="904"/>
                  </a:lnTo>
                  <a:lnTo>
                    <a:pt x="161" y="905"/>
                  </a:lnTo>
                  <a:lnTo>
                    <a:pt x="157" y="905"/>
                  </a:lnTo>
                  <a:lnTo>
                    <a:pt x="152" y="906"/>
                  </a:lnTo>
                  <a:lnTo>
                    <a:pt x="147" y="907"/>
                  </a:lnTo>
                  <a:lnTo>
                    <a:pt x="142" y="910"/>
                  </a:lnTo>
                  <a:lnTo>
                    <a:pt x="0" y="285"/>
                  </a:lnTo>
                  <a:lnTo>
                    <a:pt x="4" y="284"/>
                  </a:lnTo>
                  <a:lnTo>
                    <a:pt x="8" y="283"/>
                  </a:lnTo>
                  <a:lnTo>
                    <a:pt x="12" y="280"/>
                  </a:lnTo>
                  <a:lnTo>
                    <a:pt x="15" y="279"/>
                  </a:lnTo>
                  <a:lnTo>
                    <a:pt x="19" y="276"/>
                  </a:lnTo>
                  <a:lnTo>
                    <a:pt x="24" y="275"/>
                  </a:lnTo>
                  <a:lnTo>
                    <a:pt x="26" y="272"/>
                  </a:lnTo>
                  <a:lnTo>
                    <a:pt x="31" y="271"/>
                  </a:lnTo>
                  <a:lnTo>
                    <a:pt x="33" y="267"/>
                  </a:lnTo>
                  <a:lnTo>
                    <a:pt x="38" y="266"/>
                  </a:lnTo>
                  <a:lnTo>
                    <a:pt x="40" y="262"/>
                  </a:lnTo>
                  <a:lnTo>
                    <a:pt x="44" y="260"/>
                  </a:lnTo>
                  <a:lnTo>
                    <a:pt x="46" y="257"/>
                  </a:lnTo>
                  <a:lnTo>
                    <a:pt x="49" y="254"/>
                  </a:lnTo>
                  <a:lnTo>
                    <a:pt x="53" y="250"/>
                  </a:lnTo>
                  <a:lnTo>
                    <a:pt x="56" y="247"/>
                  </a:lnTo>
                  <a:lnTo>
                    <a:pt x="57" y="244"/>
                  </a:lnTo>
                  <a:lnTo>
                    <a:pt x="60" y="241"/>
                  </a:lnTo>
                  <a:lnTo>
                    <a:pt x="61" y="237"/>
                  </a:lnTo>
                  <a:lnTo>
                    <a:pt x="64" y="234"/>
                  </a:lnTo>
                  <a:lnTo>
                    <a:pt x="67" y="230"/>
                  </a:lnTo>
                  <a:lnTo>
                    <a:pt x="68" y="227"/>
                  </a:lnTo>
                  <a:lnTo>
                    <a:pt x="70" y="223"/>
                  </a:lnTo>
                  <a:lnTo>
                    <a:pt x="71" y="219"/>
                  </a:lnTo>
                  <a:lnTo>
                    <a:pt x="72" y="215"/>
                  </a:lnTo>
                  <a:lnTo>
                    <a:pt x="74" y="211"/>
                  </a:lnTo>
                  <a:lnTo>
                    <a:pt x="74" y="206"/>
                  </a:lnTo>
                  <a:lnTo>
                    <a:pt x="75" y="203"/>
                  </a:lnTo>
                  <a:lnTo>
                    <a:pt x="75" y="199"/>
                  </a:lnTo>
                  <a:lnTo>
                    <a:pt x="76" y="195"/>
                  </a:lnTo>
                  <a:lnTo>
                    <a:pt x="76" y="190"/>
                  </a:lnTo>
                  <a:lnTo>
                    <a:pt x="78" y="186"/>
                  </a:lnTo>
                  <a:lnTo>
                    <a:pt x="76" y="184"/>
                  </a:lnTo>
                  <a:lnTo>
                    <a:pt x="76" y="181"/>
                  </a:lnTo>
                  <a:lnTo>
                    <a:pt x="76" y="178"/>
                  </a:lnTo>
                  <a:lnTo>
                    <a:pt x="76" y="175"/>
                  </a:lnTo>
                  <a:lnTo>
                    <a:pt x="75" y="171"/>
                  </a:lnTo>
                  <a:lnTo>
                    <a:pt x="75" y="165"/>
                  </a:lnTo>
                  <a:lnTo>
                    <a:pt x="74" y="163"/>
                  </a:lnTo>
                  <a:lnTo>
                    <a:pt x="74" y="160"/>
                  </a:lnTo>
                  <a:lnTo>
                    <a:pt x="72" y="158"/>
                  </a:lnTo>
                  <a:lnTo>
                    <a:pt x="72" y="155"/>
                  </a:lnTo>
                  <a:lnTo>
                    <a:pt x="71" y="151"/>
                  </a:lnTo>
                  <a:lnTo>
                    <a:pt x="70" y="147"/>
                  </a:lnTo>
                  <a:lnTo>
                    <a:pt x="704" y="0"/>
                  </a:lnTo>
                  <a:lnTo>
                    <a:pt x="704" y="0"/>
                  </a:lnTo>
                  <a:close/>
                </a:path>
              </a:pathLst>
            </a:custGeom>
            <a:solidFill>
              <a:srgbClr val="FFFFCC"/>
            </a:solidFill>
            <a:ln w="9525">
              <a:no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2" name="Freeform 13"/>
            <p:cNvSpPr>
              <a:spLocks/>
            </p:cNvSpPr>
            <p:nvPr/>
          </p:nvSpPr>
          <p:spPr bwMode="auto">
            <a:xfrm>
              <a:off x="2598" y="3734"/>
              <a:ext cx="884" cy="44"/>
            </a:xfrm>
            <a:custGeom>
              <a:avLst/>
              <a:gdLst>
                <a:gd name="T0" fmla="*/ 10 w 884"/>
                <a:gd name="T1" fmla="*/ 0 h 44"/>
                <a:gd name="T2" fmla="*/ 884 w 884"/>
                <a:gd name="T3" fmla="*/ 6 h 44"/>
                <a:gd name="T4" fmla="*/ 872 w 884"/>
                <a:gd name="T5" fmla="*/ 44 h 44"/>
                <a:gd name="T6" fmla="*/ 0 w 884"/>
                <a:gd name="T7" fmla="*/ 18 h 44"/>
                <a:gd name="T8" fmla="*/ 10 w 884"/>
                <a:gd name="T9" fmla="*/ 0 h 44"/>
                <a:gd name="T10" fmla="*/ 10 w 884"/>
                <a:gd name="T11" fmla="*/ 0 h 44"/>
              </a:gdLst>
              <a:ahLst/>
              <a:cxnLst>
                <a:cxn ang="0">
                  <a:pos x="T0" y="T1"/>
                </a:cxn>
                <a:cxn ang="0">
                  <a:pos x="T2" y="T3"/>
                </a:cxn>
                <a:cxn ang="0">
                  <a:pos x="T4" y="T5"/>
                </a:cxn>
                <a:cxn ang="0">
                  <a:pos x="T6" y="T7"/>
                </a:cxn>
                <a:cxn ang="0">
                  <a:pos x="T8" y="T9"/>
                </a:cxn>
                <a:cxn ang="0">
                  <a:pos x="T10" y="T11"/>
                </a:cxn>
              </a:cxnLst>
              <a:rect l="0" t="0" r="r" b="b"/>
              <a:pathLst>
                <a:path w="884" h="44">
                  <a:moveTo>
                    <a:pt x="10" y="0"/>
                  </a:moveTo>
                  <a:lnTo>
                    <a:pt x="884" y="6"/>
                  </a:lnTo>
                  <a:lnTo>
                    <a:pt x="872" y="44"/>
                  </a:lnTo>
                  <a:lnTo>
                    <a:pt x="0" y="18"/>
                  </a:lnTo>
                  <a:lnTo>
                    <a:pt x="10" y="0"/>
                  </a:lnTo>
                  <a:lnTo>
                    <a:pt x="10" y="0"/>
                  </a:lnTo>
                  <a:close/>
                </a:path>
              </a:pathLst>
            </a:custGeom>
            <a:solidFill>
              <a:srgbClr val="FFFFCC"/>
            </a:solidFill>
            <a:ln w="9525">
              <a:no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3" name="Freeform 14"/>
            <p:cNvSpPr>
              <a:spLocks/>
            </p:cNvSpPr>
            <p:nvPr/>
          </p:nvSpPr>
          <p:spPr bwMode="auto">
            <a:xfrm>
              <a:off x="2606" y="2686"/>
              <a:ext cx="753" cy="586"/>
            </a:xfrm>
            <a:custGeom>
              <a:avLst/>
              <a:gdLst>
                <a:gd name="T0" fmla="*/ 0 w 753"/>
                <a:gd name="T1" fmla="*/ 114 h 586"/>
                <a:gd name="T2" fmla="*/ 102 w 753"/>
                <a:gd name="T3" fmla="*/ 586 h 586"/>
                <a:gd name="T4" fmla="*/ 753 w 753"/>
                <a:gd name="T5" fmla="*/ 476 h 586"/>
                <a:gd name="T6" fmla="*/ 676 w 753"/>
                <a:gd name="T7" fmla="*/ 0 h 586"/>
                <a:gd name="T8" fmla="*/ 0 w 753"/>
                <a:gd name="T9" fmla="*/ 114 h 586"/>
                <a:gd name="T10" fmla="*/ 0 w 753"/>
                <a:gd name="T11" fmla="*/ 114 h 586"/>
              </a:gdLst>
              <a:ahLst/>
              <a:cxnLst>
                <a:cxn ang="0">
                  <a:pos x="T0" y="T1"/>
                </a:cxn>
                <a:cxn ang="0">
                  <a:pos x="T2" y="T3"/>
                </a:cxn>
                <a:cxn ang="0">
                  <a:pos x="T4" y="T5"/>
                </a:cxn>
                <a:cxn ang="0">
                  <a:pos x="T6" y="T7"/>
                </a:cxn>
                <a:cxn ang="0">
                  <a:pos x="T8" y="T9"/>
                </a:cxn>
                <a:cxn ang="0">
                  <a:pos x="T10" y="T11"/>
                </a:cxn>
              </a:cxnLst>
              <a:rect l="0" t="0" r="r" b="b"/>
              <a:pathLst>
                <a:path w="753" h="586">
                  <a:moveTo>
                    <a:pt x="0" y="114"/>
                  </a:moveTo>
                  <a:lnTo>
                    <a:pt x="102" y="586"/>
                  </a:lnTo>
                  <a:lnTo>
                    <a:pt x="753" y="476"/>
                  </a:lnTo>
                  <a:lnTo>
                    <a:pt x="676" y="0"/>
                  </a:lnTo>
                  <a:lnTo>
                    <a:pt x="0" y="114"/>
                  </a:lnTo>
                  <a:lnTo>
                    <a:pt x="0" y="114"/>
                  </a:lnTo>
                  <a:close/>
                </a:path>
              </a:pathLst>
            </a:custGeom>
            <a:solidFill>
              <a:srgbClr val="000000"/>
            </a:solidFill>
            <a:ln w="9525">
              <a:no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4" name="Freeform 15"/>
            <p:cNvSpPr>
              <a:spLocks/>
            </p:cNvSpPr>
            <p:nvPr/>
          </p:nvSpPr>
          <p:spPr bwMode="auto">
            <a:xfrm>
              <a:off x="2647" y="2734"/>
              <a:ext cx="630" cy="444"/>
            </a:xfrm>
            <a:custGeom>
              <a:avLst/>
              <a:gdLst>
                <a:gd name="T0" fmla="*/ 0 w 630"/>
                <a:gd name="T1" fmla="*/ 113 h 444"/>
                <a:gd name="T2" fmla="*/ 122 w 630"/>
                <a:gd name="T3" fmla="*/ 444 h 444"/>
                <a:gd name="T4" fmla="*/ 630 w 630"/>
                <a:gd name="T5" fmla="*/ 377 h 444"/>
                <a:gd name="T6" fmla="*/ 599 w 630"/>
                <a:gd name="T7" fmla="*/ 0 h 444"/>
                <a:gd name="T8" fmla="*/ 0 w 630"/>
                <a:gd name="T9" fmla="*/ 113 h 444"/>
                <a:gd name="T10" fmla="*/ 0 w 630"/>
                <a:gd name="T11" fmla="*/ 113 h 444"/>
              </a:gdLst>
              <a:ahLst/>
              <a:cxnLst>
                <a:cxn ang="0">
                  <a:pos x="T0" y="T1"/>
                </a:cxn>
                <a:cxn ang="0">
                  <a:pos x="T2" y="T3"/>
                </a:cxn>
                <a:cxn ang="0">
                  <a:pos x="T4" y="T5"/>
                </a:cxn>
                <a:cxn ang="0">
                  <a:pos x="T6" y="T7"/>
                </a:cxn>
                <a:cxn ang="0">
                  <a:pos x="T8" y="T9"/>
                </a:cxn>
                <a:cxn ang="0">
                  <a:pos x="T10" y="T11"/>
                </a:cxn>
              </a:cxnLst>
              <a:rect l="0" t="0" r="r" b="b"/>
              <a:pathLst>
                <a:path w="630" h="444">
                  <a:moveTo>
                    <a:pt x="0" y="113"/>
                  </a:moveTo>
                  <a:lnTo>
                    <a:pt x="122" y="444"/>
                  </a:lnTo>
                  <a:lnTo>
                    <a:pt x="630" y="377"/>
                  </a:lnTo>
                  <a:lnTo>
                    <a:pt x="599" y="0"/>
                  </a:lnTo>
                  <a:lnTo>
                    <a:pt x="0" y="113"/>
                  </a:lnTo>
                  <a:lnTo>
                    <a:pt x="0" y="113"/>
                  </a:lnTo>
                  <a:close/>
                </a:path>
              </a:pathLst>
            </a:custGeom>
            <a:solidFill>
              <a:srgbClr val="FFFFCC"/>
            </a:solidFill>
            <a:ln w="9525">
              <a:no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5" name="Freeform 16"/>
            <p:cNvSpPr>
              <a:spLocks/>
            </p:cNvSpPr>
            <p:nvPr/>
          </p:nvSpPr>
          <p:spPr bwMode="auto">
            <a:xfrm>
              <a:off x="2701" y="2946"/>
              <a:ext cx="204" cy="175"/>
            </a:xfrm>
            <a:custGeom>
              <a:avLst/>
              <a:gdLst>
                <a:gd name="T0" fmla="*/ 56 w 204"/>
                <a:gd name="T1" fmla="*/ 175 h 175"/>
                <a:gd name="T2" fmla="*/ 53 w 204"/>
                <a:gd name="T3" fmla="*/ 168 h 175"/>
                <a:gd name="T4" fmla="*/ 71 w 204"/>
                <a:gd name="T5" fmla="*/ 163 h 175"/>
                <a:gd name="T6" fmla="*/ 18 w 204"/>
                <a:gd name="T7" fmla="*/ 34 h 175"/>
                <a:gd name="T8" fmla="*/ 1 w 204"/>
                <a:gd name="T9" fmla="*/ 40 h 175"/>
                <a:gd name="T10" fmla="*/ 0 w 204"/>
                <a:gd name="T11" fmla="*/ 34 h 175"/>
                <a:gd name="T12" fmla="*/ 99 w 204"/>
                <a:gd name="T13" fmla="*/ 0 h 175"/>
                <a:gd name="T14" fmla="*/ 101 w 204"/>
                <a:gd name="T15" fmla="*/ 5 h 175"/>
                <a:gd name="T16" fmla="*/ 81 w 204"/>
                <a:gd name="T17" fmla="*/ 12 h 175"/>
                <a:gd name="T18" fmla="*/ 132 w 204"/>
                <a:gd name="T19" fmla="*/ 139 h 175"/>
                <a:gd name="T20" fmla="*/ 145 w 204"/>
                <a:gd name="T21" fmla="*/ 137 h 175"/>
                <a:gd name="T22" fmla="*/ 149 w 204"/>
                <a:gd name="T23" fmla="*/ 134 h 175"/>
                <a:gd name="T24" fmla="*/ 154 w 204"/>
                <a:gd name="T25" fmla="*/ 133 h 175"/>
                <a:gd name="T26" fmla="*/ 157 w 204"/>
                <a:gd name="T27" fmla="*/ 130 h 175"/>
                <a:gd name="T28" fmla="*/ 161 w 204"/>
                <a:gd name="T29" fmla="*/ 126 h 175"/>
                <a:gd name="T30" fmla="*/ 164 w 204"/>
                <a:gd name="T31" fmla="*/ 122 h 175"/>
                <a:gd name="T32" fmla="*/ 167 w 204"/>
                <a:gd name="T33" fmla="*/ 120 h 175"/>
                <a:gd name="T34" fmla="*/ 170 w 204"/>
                <a:gd name="T35" fmla="*/ 116 h 175"/>
                <a:gd name="T36" fmla="*/ 172 w 204"/>
                <a:gd name="T37" fmla="*/ 113 h 175"/>
                <a:gd name="T38" fmla="*/ 174 w 204"/>
                <a:gd name="T39" fmla="*/ 108 h 175"/>
                <a:gd name="T40" fmla="*/ 175 w 204"/>
                <a:gd name="T41" fmla="*/ 104 h 175"/>
                <a:gd name="T42" fmla="*/ 175 w 204"/>
                <a:gd name="T43" fmla="*/ 99 h 175"/>
                <a:gd name="T44" fmla="*/ 177 w 204"/>
                <a:gd name="T45" fmla="*/ 95 h 175"/>
                <a:gd name="T46" fmla="*/ 177 w 204"/>
                <a:gd name="T47" fmla="*/ 91 h 175"/>
                <a:gd name="T48" fmla="*/ 177 w 204"/>
                <a:gd name="T49" fmla="*/ 89 h 175"/>
                <a:gd name="T50" fmla="*/ 177 w 204"/>
                <a:gd name="T51" fmla="*/ 86 h 175"/>
                <a:gd name="T52" fmla="*/ 177 w 204"/>
                <a:gd name="T53" fmla="*/ 83 h 175"/>
                <a:gd name="T54" fmla="*/ 177 w 204"/>
                <a:gd name="T55" fmla="*/ 81 h 175"/>
                <a:gd name="T56" fmla="*/ 177 w 204"/>
                <a:gd name="T57" fmla="*/ 77 h 175"/>
                <a:gd name="T58" fmla="*/ 177 w 204"/>
                <a:gd name="T59" fmla="*/ 74 h 175"/>
                <a:gd name="T60" fmla="*/ 177 w 204"/>
                <a:gd name="T61" fmla="*/ 70 h 175"/>
                <a:gd name="T62" fmla="*/ 183 w 204"/>
                <a:gd name="T63" fmla="*/ 69 h 175"/>
                <a:gd name="T64" fmla="*/ 204 w 204"/>
                <a:gd name="T65" fmla="*/ 121 h 175"/>
                <a:gd name="T66" fmla="*/ 56 w 204"/>
                <a:gd name="T67" fmla="*/ 175 h 175"/>
                <a:gd name="T68" fmla="*/ 56 w 204"/>
                <a:gd name="T69"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175">
                  <a:moveTo>
                    <a:pt x="56" y="175"/>
                  </a:moveTo>
                  <a:lnTo>
                    <a:pt x="53" y="168"/>
                  </a:lnTo>
                  <a:lnTo>
                    <a:pt x="71" y="163"/>
                  </a:lnTo>
                  <a:lnTo>
                    <a:pt x="18" y="34"/>
                  </a:lnTo>
                  <a:lnTo>
                    <a:pt x="1" y="40"/>
                  </a:lnTo>
                  <a:lnTo>
                    <a:pt x="0" y="34"/>
                  </a:lnTo>
                  <a:lnTo>
                    <a:pt x="99" y="0"/>
                  </a:lnTo>
                  <a:lnTo>
                    <a:pt x="101" y="5"/>
                  </a:lnTo>
                  <a:lnTo>
                    <a:pt x="81" y="12"/>
                  </a:lnTo>
                  <a:lnTo>
                    <a:pt x="132" y="139"/>
                  </a:lnTo>
                  <a:lnTo>
                    <a:pt x="145" y="137"/>
                  </a:lnTo>
                  <a:lnTo>
                    <a:pt x="149" y="134"/>
                  </a:lnTo>
                  <a:lnTo>
                    <a:pt x="154" y="133"/>
                  </a:lnTo>
                  <a:lnTo>
                    <a:pt x="157" y="130"/>
                  </a:lnTo>
                  <a:lnTo>
                    <a:pt x="161" y="126"/>
                  </a:lnTo>
                  <a:lnTo>
                    <a:pt x="164" y="122"/>
                  </a:lnTo>
                  <a:lnTo>
                    <a:pt x="167" y="120"/>
                  </a:lnTo>
                  <a:lnTo>
                    <a:pt x="170" y="116"/>
                  </a:lnTo>
                  <a:lnTo>
                    <a:pt x="172" y="113"/>
                  </a:lnTo>
                  <a:lnTo>
                    <a:pt x="174" y="108"/>
                  </a:lnTo>
                  <a:lnTo>
                    <a:pt x="175" y="104"/>
                  </a:lnTo>
                  <a:lnTo>
                    <a:pt x="175" y="99"/>
                  </a:lnTo>
                  <a:lnTo>
                    <a:pt x="177" y="95"/>
                  </a:lnTo>
                  <a:lnTo>
                    <a:pt x="177" y="91"/>
                  </a:lnTo>
                  <a:lnTo>
                    <a:pt x="177" y="89"/>
                  </a:lnTo>
                  <a:lnTo>
                    <a:pt x="177" y="86"/>
                  </a:lnTo>
                  <a:lnTo>
                    <a:pt x="177" y="83"/>
                  </a:lnTo>
                  <a:lnTo>
                    <a:pt x="177" y="81"/>
                  </a:lnTo>
                  <a:lnTo>
                    <a:pt x="177" y="77"/>
                  </a:lnTo>
                  <a:lnTo>
                    <a:pt x="177" y="74"/>
                  </a:lnTo>
                  <a:lnTo>
                    <a:pt x="177" y="70"/>
                  </a:lnTo>
                  <a:lnTo>
                    <a:pt x="183" y="69"/>
                  </a:lnTo>
                  <a:lnTo>
                    <a:pt x="204" y="121"/>
                  </a:lnTo>
                  <a:lnTo>
                    <a:pt x="56" y="175"/>
                  </a:lnTo>
                  <a:lnTo>
                    <a:pt x="56" y="175"/>
                  </a:lnTo>
                  <a:close/>
                </a:path>
              </a:pathLst>
            </a:custGeom>
            <a:solidFill>
              <a:srgbClr val="000000"/>
            </a:solidFill>
            <a:ln w="9525">
              <a:no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6" name="Freeform 17"/>
            <p:cNvSpPr>
              <a:spLocks/>
            </p:cNvSpPr>
            <p:nvPr/>
          </p:nvSpPr>
          <p:spPr bwMode="auto">
            <a:xfrm>
              <a:off x="3014" y="2795"/>
              <a:ext cx="220" cy="197"/>
            </a:xfrm>
            <a:custGeom>
              <a:avLst/>
              <a:gdLst>
                <a:gd name="T0" fmla="*/ 140 w 220"/>
                <a:gd name="T1" fmla="*/ 185 h 197"/>
                <a:gd name="T2" fmla="*/ 108 w 220"/>
                <a:gd name="T3" fmla="*/ 197 h 197"/>
                <a:gd name="T4" fmla="*/ 12 w 220"/>
                <a:gd name="T5" fmla="*/ 77 h 197"/>
                <a:gd name="T6" fmla="*/ 3 w 220"/>
                <a:gd name="T7" fmla="*/ 79 h 197"/>
                <a:gd name="T8" fmla="*/ 0 w 220"/>
                <a:gd name="T9" fmla="*/ 76 h 197"/>
                <a:gd name="T10" fmla="*/ 76 w 220"/>
                <a:gd name="T11" fmla="*/ 47 h 197"/>
                <a:gd name="T12" fmla="*/ 79 w 220"/>
                <a:gd name="T13" fmla="*/ 53 h 197"/>
                <a:gd name="T14" fmla="*/ 71 w 220"/>
                <a:gd name="T15" fmla="*/ 56 h 197"/>
                <a:gd name="T16" fmla="*/ 129 w 220"/>
                <a:gd name="T17" fmla="*/ 128 h 197"/>
                <a:gd name="T18" fmla="*/ 125 w 220"/>
                <a:gd name="T19" fmla="*/ 85 h 197"/>
                <a:gd name="T20" fmla="*/ 96 w 220"/>
                <a:gd name="T21" fmla="*/ 47 h 197"/>
                <a:gd name="T22" fmla="*/ 86 w 220"/>
                <a:gd name="T23" fmla="*/ 51 h 197"/>
                <a:gd name="T24" fmla="*/ 85 w 220"/>
                <a:gd name="T25" fmla="*/ 46 h 197"/>
                <a:gd name="T26" fmla="*/ 164 w 220"/>
                <a:gd name="T27" fmla="*/ 17 h 197"/>
                <a:gd name="T28" fmla="*/ 165 w 220"/>
                <a:gd name="T29" fmla="*/ 22 h 197"/>
                <a:gd name="T30" fmla="*/ 153 w 220"/>
                <a:gd name="T31" fmla="*/ 27 h 197"/>
                <a:gd name="T32" fmla="*/ 207 w 220"/>
                <a:gd name="T33" fmla="*/ 96 h 197"/>
                <a:gd name="T34" fmla="*/ 200 w 220"/>
                <a:gd name="T35" fmla="*/ 22 h 197"/>
                <a:gd name="T36" fmla="*/ 200 w 220"/>
                <a:gd name="T37" fmla="*/ 22 h 197"/>
                <a:gd name="T38" fmla="*/ 200 w 220"/>
                <a:gd name="T39" fmla="*/ 21 h 197"/>
                <a:gd name="T40" fmla="*/ 199 w 220"/>
                <a:gd name="T41" fmla="*/ 20 h 197"/>
                <a:gd name="T42" fmla="*/ 199 w 220"/>
                <a:gd name="T43" fmla="*/ 20 h 197"/>
                <a:gd name="T44" fmla="*/ 197 w 220"/>
                <a:gd name="T45" fmla="*/ 16 h 197"/>
                <a:gd name="T46" fmla="*/ 195 w 220"/>
                <a:gd name="T47" fmla="*/ 14 h 197"/>
                <a:gd name="T48" fmla="*/ 193 w 220"/>
                <a:gd name="T49" fmla="*/ 14 h 197"/>
                <a:gd name="T50" fmla="*/ 190 w 220"/>
                <a:gd name="T51" fmla="*/ 14 h 197"/>
                <a:gd name="T52" fmla="*/ 186 w 220"/>
                <a:gd name="T53" fmla="*/ 14 h 197"/>
                <a:gd name="T54" fmla="*/ 183 w 220"/>
                <a:gd name="T55" fmla="*/ 17 h 197"/>
                <a:gd name="T56" fmla="*/ 182 w 220"/>
                <a:gd name="T57" fmla="*/ 10 h 197"/>
                <a:gd name="T58" fmla="*/ 214 w 220"/>
                <a:gd name="T59" fmla="*/ 0 h 197"/>
                <a:gd name="T60" fmla="*/ 217 w 220"/>
                <a:gd name="T61" fmla="*/ 4 h 197"/>
                <a:gd name="T62" fmla="*/ 213 w 220"/>
                <a:gd name="T63" fmla="*/ 7 h 197"/>
                <a:gd name="T64" fmla="*/ 211 w 220"/>
                <a:gd name="T65" fmla="*/ 8 h 197"/>
                <a:gd name="T66" fmla="*/ 210 w 220"/>
                <a:gd name="T67" fmla="*/ 9 h 197"/>
                <a:gd name="T68" fmla="*/ 210 w 220"/>
                <a:gd name="T69" fmla="*/ 12 h 197"/>
                <a:gd name="T70" fmla="*/ 208 w 220"/>
                <a:gd name="T71" fmla="*/ 13 h 197"/>
                <a:gd name="T72" fmla="*/ 208 w 220"/>
                <a:gd name="T73" fmla="*/ 16 h 197"/>
                <a:gd name="T74" fmla="*/ 208 w 220"/>
                <a:gd name="T75" fmla="*/ 20 h 197"/>
                <a:gd name="T76" fmla="*/ 208 w 220"/>
                <a:gd name="T77" fmla="*/ 22 h 197"/>
                <a:gd name="T78" fmla="*/ 220 w 220"/>
                <a:gd name="T79" fmla="*/ 156 h 197"/>
                <a:gd name="T80" fmla="*/ 189 w 220"/>
                <a:gd name="T81" fmla="*/ 167 h 197"/>
                <a:gd name="T82" fmla="*/ 135 w 220"/>
                <a:gd name="T83" fmla="*/ 98 h 197"/>
                <a:gd name="T84" fmla="*/ 140 w 220"/>
                <a:gd name="T85" fmla="*/ 185 h 197"/>
                <a:gd name="T86" fmla="*/ 140 w 220"/>
                <a:gd name="T87" fmla="*/ 18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0" h="197">
                  <a:moveTo>
                    <a:pt x="140" y="185"/>
                  </a:moveTo>
                  <a:lnTo>
                    <a:pt x="108" y="197"/>
                  </a:lnTo>
                  <a:lnTo>
                    <a:pt x="12" y="77"/>
                  </a:lnTo>
                  <a:lnTo>
                    <a:pt x="3" y="79"/>
                  </a:lnTo>
                  <a:lnTo>
                    <a:pt x="0" y="76"/>
                  </a:lnTo>
                  <a:lnTo>
                    <a:pt x="76" y="47"/>
                  </a:lnTo>
                  <a:lnTo>
                    <a:pt x="79" y="53"/>
                  </a:lnTo>
                  <a:lnTo>
                    <a:pt x="71" y="56"/>
                  </a:lnTo>
                  <a:lnTo>
                    <a:pt x="129" y="128"/>
                  </a:lnTo>
                  <a:lnTo>
                    <a:pt x="125" y="85"/>
                  </a:lnTo>
                  <a:lnTo>
                    <a:pt x="96" y="47"/>
                  </a:lnTo>
                  <a:lnTo>
                    <a:pt x="86" y="51"/>
                  </a:lnTo>
                  <a:lnTo>
                    <a:pt x="85" y="46"/>
                  </a:lnTo>
                  <a:lnTo>
                    <a:pt x="164" y="17"/>
                  </a:lnTo>
                  <a:lnTo>
                    <a:pt x="165" y="22"/>
                  </a:lnTo>
                  <a:lnTo>
                    <a:pt x="153" y="27"/>
                  </a:lnTo>
                  <a:lnTo>
                    <a:pt x="207" y="96"/>
                  </a:lnTo>
                  <a:lnTo>
                    <a:pt x="200" y="22"/>
                  </a:lnTo>
                  <a:lnTo>
                    <a:pt x="200" y="22"/>
                  </a:lnTo>
                  <a:lnTo>
                    <a:pt x="200" y="21"/>
                  </a:lnTo>
                  <a:lnTo>
                    <a:pt x="199" y="20"/>
                  </a:lnTo>
                  <a:lnTo>
                    <a:pt x="199" y="20"/>
                  </a:lnTo>
                  <a:lnTo>
                    <a:pt x="197" y="16"/>
                  </a:lnTo>
                  <a:lnTo>
                    <a:pt x="195" y="14"/>
                  </a:lnTo>
                  <a:lnTo>
                    <a:pt x="193" y="14"/>
                  </a:lnTo>
                  <a:lnTo>
                    <a:pt x="190" y="14"/>
                  </a:lnTo>
                  <a:lnTo>
                    <a:pt x="186" y="14"/>
                  </a:lnTo>
                  <a:lnTo>
                    <a:pt x="183" y="17"/>
                  </a:lnTo>
                  <a:lnTo>
                    <a:pt x="182" y="10"/>
                  </a:lnTo>
                  <a:lnTo>
                    <a:pt x="214" y="0"/>
                  </a:lnTo>
                  <a:lnTo>
                    <a:pt x="217" y="4"/>
                  </a:lnTo>
                  <a:lnTo>
                    <a:pt x="213" y="7"/>
                  </a:lnTo>
                  <a:lnTo>
                    <a:pt x="211" y="8"/>
                  </a:lnTo>
                  <a:lnTo>
                    <a:pt x="210" y="9"/>
                  </a:lnTo>
                  <a:lnTo>
                    <a:pt x="210" y="12"/>
                  </a:lnTo>
                  <a:lnTo>
                    <a:pt x="208" y="13"/>
                  </a:lnTo>
                  <a:lnTo>
                    <a:pt x="208" y="16"/>
                  </a:lnTo>
                  <a:lnTo>
                    <a:pt x="208" y="20"/>
                  </a:lnTo>
                  <a:lnTo>
                    <a:pt x="208" y="22"/>
                  </a:lnTo>
                  <a:lnTo>
                    <a:pt x="220" y="156"/>
                  </a:lnTo>
                  <a:lnTo>
                    <a:pt x="189" y="167"/>
                  </a:lnTo>
                  <a:lnTo>
                    <a:pt x="135" y="98"/>
                  </a:lnTo>
                  <a:lnTo>
                    <a:pt x="140" y="185"/>
                  </a:lnTo>
                  <a:lnTo>
                    <a:pt x="140" y="185"/>
                  </a:lnTo>
                  <a:close/>
                </a:path>
              </a:pathLst>
            </a:custGeom>
            <a:solidFill>
              <a:srgbClr val="000000"/>
            </a:solidFill>
            <a:ln w="9525">
              <a:no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7" name="Freeform 18"/>
            <p:cNvSpPr>
              <a:spLocks/>
            </p:cNvSpPr>
            <p:nvPr/>
          </p:nvSpPr>
          <p:spPr bwMode="auto">
            <a:xfrm>
              <a:off x="2904" y="2889"/>
              <a:ext cx="174" cy="178"/>
            </a:xfrm>
            <a:custGeom>
              <a:avLst/>
              <a:gdLst>
                <a:gd name="T0" fmla="*/ 19 w 174"/>
                <a:gd name="T1" fmla="*/ 112 h 178"/>
                <a:gd name="T2" fmla="*/ 19 w 174"/>
                <a:gd name="T3" fmla="*/ 110 h 178"/>
                <a:gd name="T4" fmla="*/ 21 w 174"/>
                <a:gd name="T5" fmla="*/ 110 h 178"/>
                <a:gd name="T6" fmla="*/ 24 w 174"/>
                <a:gd name="T7" fmla="*/ 109 h 178"/>
                <a:gd name="T8" fmla="*/ 26 w 174"/>
                <a:gd name="T9" fmla="*/ 109 h 178"/>
                <a:gd name="T10" fmla="*/ 29 w 174"/>
                <a:gd name="T11" fmla="*/ 108 h 178"/>
                <a:gd name="T12" fmla="*/ 33 w 174"/>
                <a:gd name="T13" fmla="*/ 107 h 178"/>
                <a:gd name="T14" fmla="*/ 36 w 174"/>
                <a:gd name="T15" fmla="*/ 105 h 178"/>
                <a:gd name="T16" fmla="*/ 40 w 174"/>
                <a:gd name="T17" fmla="*/ 104 h 178"/>
                <a:gd name="T18" fmla="*/ 42 w 174"/>
                <a:gd name="T19" fmla="*/ 108 h 178"/>
                <a:gd name="T20" fmla="*/ 44 w 174"/>
                <a:gd name="T21" fmla="*/ 112 h 178"/>
                <a:gd name="T22" fmla="*/ 39 w 174"/>
                <a:gd name="T23" fmla="*/ 113 h 178"/>
                <a:gd name="T24" fmla="*/ 35 w 174"/>
                <a:gd name="T25" fmla="*/ 114 h 178"/>
                <a:gd name="T26" fmla="*/ 31 w 174"/>
                <a:gd name="T27" fmla="*/ 116 h 178"/>
                <a:gd name="T28" fmla="*/ 28 w 174"/>
                <a:gd name="T29" fmla="*/ 117 h 178"/>
                <a:gd name="T30" fmla="*/ 24 w 174"/>
                <a:gd name="T31" fmla="*/ 118 h 178"/>
                <a:gd name="T32" fmla="*/ 22 w 174"/>
                <a:gd name="T33" fmla="*/ 120 h 178"/>
                <a:gd name="T34" fmla="*/ 19 w 174"/>
                <a:gd name="T35" fmla="*/ 120 h 178"/>
                <a:gd name="T36" fmla="*/ 19 w 174"/>
                <a:gd name="T37" fmla="*/ 121 h 178"/>
                <a:gd name="T38" fmla="*/ 21 w 174"/>
                <a:gd name="T39" fmla="*/ 146 h 178"/>
                <a:gd name="T40" fmla="*/ 21 w 174"/>
                <a:gd name="T41" fmla="*/ 148 h 178"/>
                <a:gd name="T42" fmla="*/ 21 w 174"/>
                <a:gd name="T43" fmla="*/ 151 h 178"/>
                <a:gd name="T44" fmla="*/ 21 w 174"/>
                <a:gd name="T45" fmla="*/ 152 h 178"/>
                <a:gd name="T46" fmla="*/ 22 w 174"/>
                <a:gd name="T47" fmla="*/ 155 h 178"/>
                <a:gd name="T48" fmla="*/ 25 w 174"/>
                <a:gd name="T49" fmla="*/ 159 h 178"/>
                <a:gd name="T50" fmla="*/ 28 w 174"/>
                <a:gd name="T51" fmla="*/ 160 h 178"/>
                <a:gd name="T52" fmla="*/ 31 w 174"/>
                <a:gd name="T53" fmla="*/ 160 h 178"/>
                <a:gd name="T54" fmla="*/ 33 w 174"/>
                <a:gd name="T55" fmla="*/ 160 h 178"/>
                <a:gd name="T56" fmla="*/ 36 w 174"/>
                <a:gd name="T57" fmla="*/ 160 h 178"/>
                <a:gd name="T58" fmla="*/ 39 w 174"/>
                <a:gd name="T59" fmla="*/ 159 h 178"/>
                <a:gd name="T60" fmla="*/ 40 w 174"/>
                <a:gd name="T61" fmla="*/ 159 h 178"/>
                <a:gd name="T62" fmla="*/ 43 w 174"/>
                <a:gd name="T63" fmla="*/ 164 h 178"/>
                <a:gd name="T64" fmla="*/ 3 w 174"/>
                <a:gd name="T65" fmla="*/ 178 h 178"/>
                <a:gd name="T66" fmla="*/ 0 w 174"/>
                <a:gd name="T67" fmla="*/ 173 h 178"/>
                <a:gd name="T68" fmla="*/ 3 w 174"/>
                <a:gd name="T69" fmla="*/ 170 h 178"/>
                <a:gd name="T70" fmla="*/ 6 w 174"/>
                <a:gd name="T71" fmla="*/ 169 h 178"/>
                <a:gd name="T72" fmla="*/ 7 w 174"/>
                <a:gd name="T73" fmla="*/ 166 h 178"/>
                <a:gd name="T74" fmla="*/ 10 w 174"/>
                <a:gd name="T75" fmla="*/ 164 h 178"/>
                <a:gd name="T76" fmla="*/ 12 w 174"/>
                <a:gd name="T77" fmla="*/ 150 h 178"/>
                <a:gd name="T78" fmla="*/ 10 w 174"/>
                <a:gd name="T79" fmla="*/ 17 h 178"/>
                <a:gd name="T80" fmla="*/ 54 w 174"/>
                <a:gd name="T81" fmla="*/ 0 h 178"/>
                <a:gd name="T82" fmla="*/ 160 w 174"/>
                <a:gd name="T83" fmla="*/ 116 h 178"/>
                <a:gd name="T84" fmla="*/ 172 w 174"/>
                <a:gd name="T85" fmla="*/ 112 h 178"/>
                <a:gd name="T86" fmla="*/ 174 w 174"/>
                <a:gd name="T87" fmla="*/ 117 h 178"/>
                <a:gd name="T88" fmla="*/ 82 w 174"/>
                <a:gd name="T89" fmla="*/ 150 h 178"/>
                <a:gd name="T90" fmla="*/ 79 w 174"/>
                <a:gd name="T91" fmla="*/ 144 h 178"/>
                <a:gd name="T92" fmla="*/ 95 w 174"/>
                <a:gd name="T93" fmla="*/ 139 h 178"/>
                <a:gd name="T94" fmla="*/ 64 w 174"/>
                <a:gd name="T95" fmla="*/ 104 h 178"/>
                <a:gd name="T96" fmla="*/ 63 w 174"/>
                <a:gd name="T97" fmla="*/ 104 h 178"/>
                <a:gd name="T98" fmla="*/ 58 w 174"/>
                <a:gd name="T99" fmla="*/ 107 h 178"/>
                <a:gd name="T100" fmla="*/ 56 w 174"/>
                <a:gd name="T101" fmla="*/ 108 h 178"/>
                <a:gd name="T102" fmla="*/ 53 w 174"/>
                <a:gd name="T103" fmla="*/ 108 h 178"/>
                <a:gd name="T104" fmla="*/ 49 w 174"/>
                <a:gd name="T105" fmla="*/ 109 h 178"/>
                <a:gd name="T106" fmla="*/ 46 w 174"/>
                <a:gd name="T107" fmla="*/ 110 h 178"/>
                <a:gd name="T108" fmla="*/ 44 w 174"/>
                <a:gd name="T109" fmla="*/ 107 h 178"/>
                <a:gd name="T110" fmla="*/ 44 w 174"/>
                <a:gd name="T111" fmla="*/ 104 h 178"/>
                <a:gd name="T112" fmla="*/ 58 w 174"/>
                <a:gd name="T113" fmla="*/ 99 h 178"/>
                <a:gd name="T114" fmla="*/ 19 w 174"/>
                <a:gd name="T115" fmla="*/ 56 h 178"/>
                <a:gd name="T116" fmla="*/ 19 w 174"/>
                <a:gd name="T117" fmla="*/ 112 h 178"/>
                <a:gd name="T118" fmla="*/ 19 w 174"/>
                <a:gd name="T119" fmla="*/ 112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4" h="178">
                  <a:moveTo>
                    <a:pt x="19" y="112"/>
                  </a:moveTo>
                  <a:lnTo>
                    <a:pt x="19" y="110"/>
                  </a:lnTo>
                  <a:lnTo>
                    <a:pt x="21" y="110"/>
                  </a:lnTo>
                  <a:lnTo>
                    <a:pt x="24" y="109"/>
                  </a:lnTo>
                  <a:lnTo>
                    <a:pt x="26" y="109"/>
                  </a:lnTo>
                  <a:lnTo>
                    <a:pt x="29" y="108"/>
                  </a:lnTo>
                  <a:lnTo>
                    <a:pt x="33" y="107"/>
                  </a:lnTo>
                  <a:lnTo>
                    <a:pt x="36" y="105"/>
                  </a:lnTo>
                  <a:lnTo>
                    <a:pt x="40" y="104"/>
                  </a:lnTo>
                  <a:lnTo>
                    <a:pt x="42" y="108"/>
                  </a:lnTo>
                  <a:lnTo>
                    <a:pt x="44" y="112"/>
                  </a:lnTo>
                  <a:lnTo>
                    <a:pt x="39" y="113"/>
                  </a:lnTo>
                  <a:lnTo>
                    <a:pt x="35" y="114"/>
                  </a:lnTo>
                  <a:lnTo>
                    <a:pt x="31" y="116"/>
                  </a:lnTo>
                  <a:lnTo>
                    <a:pt x="28" y="117"/>
                  </a:lnTo>
                  <a:lnTo>
                    <a:pt x="24" y="118"/>
                  </a:lnTo>
                  <a:lnTo>
                    <a:pt x="22" y="120"/>
                  </a:lnTo>
                  <a:lnTo>
                    <a:pt x="19" y="120"/>
                  </a:lnTo>
                  <a:lnTo>
                    <a:pt x="19" y="121"/>
                  </a:lnTo>
                  <a:lnTo>
                    <a:pt x="21" y="146"/>
                  </a:lnTo>
                  <a:lnTo>
                    <a:pt x="21" y="148"/>
                  </a:lnTo>
                  <a:lnTo>
                    <a:pt x="21" y="151"/>
                  </a:lnTo>
                  <a:lnTo>
                    <a:pt x="21" y="152"/>
                  </a:lnTo>
                  <a:lnTo>
                    <a:pt x="22" y="155"/>
                  </a:lnTo>
                  <a:lnTo>
                    <a:pt x="25" y="159"/>
                  </a:lnTo>
                  <a:lnTo>
                    <a:pt x="28" y="160"/>
                  </a:lnTo>
                  <a:lnTo>
                    <a:pt x="31" y="160"/>
                  </a:lnTo>
                  <a:lnTo>
                    <a:pt x="33" y="160"/>
                  </a:lnTo>
                  <a:lnTo>
                    <a:pt x="36" y="160"/>
                  </a:lnTo>
                  <a:lnTo>
                    <a:pt x="39" y="159"/>
                  </a:lnTo>
                  <a:lnTo>
                    <a:pt x="40" y="159"/>
                  </a:lnTo>
                  <a:lnTo>
                    <a:pt x="43" y="164"/>
                  </a:lnTo>
                  <a:lnTo>
                    <a:pt x="3" y="178"/>
                  </a:lnTo>
                  <a:lnTo>
                    <a:pt x="0" y="173"/>
                  </a:lnTo>
                  <a:lnTo>
                    <a:pt x="3" y="170"/>
                  </a:lnTo>
                  <a:lnTo>
                    <a:pt x="6" y="169"/>
                  </a:lnTo>
                  <a:lnTo>
                    <a:pt x="7" y="166"/>
                  </a:lnTo>
                  <a:lnTo>
                    <a:pt x="10" y="164"/>
                  </a:lnTo>
                  <a:lnTo>
                    <a:pt x="12" y="150"/>
                  </a:lnTo>
                  <a:lnTo>
                    <a:pt x="10" y="17"/>
                  </a:lnTo>
                  <a:lnTo>
                    <a:pt x="54" y="0"/>
                  </a:lnTo>
                  <a:lnTo>
                    <a:pt x="160" y="116"/>
                  </a:lnTo>
                  <a:lnTo>
                    <a:pt x="172" y="112"/>
                  </a:lnTo>
                  <a:lnTo>
                    <a:pt x="174" y="117"/>
                  </a:lnTo>
                  <a:lnTo>
                    <a:pt x="82" y="150"/>
                  </a:lnTo>
                  <a:lnTo>
                    <a:pt x="79" y="144"/>
                  </a:lnTo>
                  <a:lnTo>
                    <a:pt x="95" y="139"/>
                  </a:lnTo>
                  <a:lnTo>
                    <a:pt x="64" y="104"/>
                  </a:lnTo>
                  <a:lnTo>
                    <a:pt x="63" y="104"/>
                  </a:lnTo>
                  <a:lnTo>
                    <a:pt x="58" y="107"/>
                  </a:lnTo>
                  <a:lnTo>
                    <a:pt x="56" y="108"/>
                  </a:lnTo>
                  <a:lnTo>
                    <a:pt x="53" y="108"/>
                  </a:lnTo>
                  <a:lnTo>
                    <a:pt x="49" y="109"/>
                  </a:lnTo>
                  <a:lnTo>
                    <a:pt x="46" y="110"/>
                  </a:lnTo>
                  <a:lnTo>
                    <a:pt x="44" y="107"/>
                  </a:lnTo>
                  <a:lnTo>
                    <a:pt x="44" y="104"/>
                  </a:lnTo>
                  <a:lnTo>
                    <a:pt x="58" y="99"/>
                  </a:lnTo>
                  <a:lnTo>
                    <a:pt x="19" y="56"/>
                  </a:lnTo>
                  <a:lnTo>
                    <a:pt x="19" y="112"/>
                  </a:lnTo>
                  <a:lnTo>
                    <a:pt x="19" y="112"/>
                  </a:lnTo>
                  <a:close/>
                </a:path>
              </a:pathLst>
            </a:custGeom>
            <a:solidFill>
              <a:srgbClr val="000000"/>
            </a:solidFill>
            <a:ln w="9525">
              <a:no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8" name="Freeform 19"/>
            <p:cNvSpPr>
              <a:spLocks/>
            </p:cNvSpPr>
            <p:nvPr/>
          </p:nvSpPr>
          <p:spPr bwMode="auto">
            <a:xfrm>
              <a:off x="2943" y="2993"/>
              <a:ext cx="8" cy="8"/>
            </a:xfrm>
            <a:custGeom>
              <a:avLst/>
              <a:gdLst>
                <a:gd name="T0" fmla="*/ 1 w 8"/>
                <a:gd name="T1" fmla="*/ 0 h 8"/>
                <a:gd name="T2" fmla="*/ 5 w 8"/>
                <a:gd name="T3" fmla="*/ 0 h 8"/>
                <a:gd name="T4" fmla="*/ 8 w 8"/>
                <a:gd name="T5" fmla="*/ 1 h 8"/>
                <a:gd name="T6" fmla="*/ 7 w 8"/>
                <a:gd name="T7" fmla="*/ 6 h 8"/>
                <a:gd name="T8" fmla="*/ 5 w 8"/>
                <a:gd name="T9" fmla="*/ 8 h 8"/>
                <a:gd name="T10" fmla="*/ 0 w 8"/>
                <a:gd name="T11" fmla="*/ 5 h 8"/>
                <a:gd name="T12" fmla="*/ 1 w 8"/>
                <a:gd name="T13" fmla="*/ 0 h 8"/>
                <a:gd name="T14" fmla="*/ 1 w 8"/>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8">
                  <a:moveTo>
                    <a:pt x="1" y="0"/>
                  </a:moveTo>
                  <a:lnTo>
                    <a:pt x="5" y="0"/>
                  </a:lnTo>
                  <a:lnTo>
                    <a:pt x="8" y="1"/>
                  </a:lnTo>
                  <a:lnTo>
                    <a:pt x="7" y="6"/>
                  </a:lnTo>
                  <a:lnTo>
                    <a:pt x="5" y="8"/>
                  </a:lnTo>
                  <a:lnTo>
                    <a:pt x="0" y="5"/>
                  </a:lnTo>
                  <a:lnTo>
                    <a:pt x="1" y="0"/>
                  </a:lnTo>
                  <a:lnTo>
                    <a:pt x="1" y="0"/>
                  </a:lnTo>
                  <a:close/>
                </a:path>
              </a:pathLst>
            </a:custGeom>
            <a:solidFill>
              <a:srgbClr val="000000"/>
            </a:solidFill>
            <a:ln w="9525">
              <a:no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9" name="Freeform 20"/>
            <p:cNvSpPr>
              <a:spLocks/>
            </p:cNvSpPr>
            <p:nvPr/>
          </p:nvSpPr>
          <p:spPr bwMode="auto">
            <a:xfrm>
              <a:off x="2659" y="2765"/>
              <a:ext cx="561" cy="189"/>
            </a:xfrm>
            <a:custGeom>
              <a:avLst/>
              <a:gdLst>
                <a:gd name="T0" fmla="*/ 14 w 561"/>
                <a:gd name="T1" fmla="*/ 189 h 189"/>
                <a:gd name="T2" fmla="*/ 561 w 561"/>
                <a:gd name="T3" fmla="*/ 12 h 189"/>
                <a:gd name="T4" fmla="*/ 558 w 561"/>
                <a:gd name="T5" fmla="*/ 0 h 189"/>
                <a:gd name="T6" fmla="*/ 0 w 561"/>
                <a:gd name="T7" fmla="*/ 150 h 189"/>
                <a:gd name="T8" fmla="*/ 14 w 561"/>
                <a:gd name="T9" fmla="*/ 189 h 189"/>
                <a:gd name="T10" fmla="*/ 14 w 561"/>
                <a:gd name="T11" fmla="*/ 189 h 189"/>
              </a:gdLst>
              <a:ahLst/>
              <a:cxnLst>
                <a:cxn ang="0">
                  <a:pos x="T0" y="T1"/>
                </a:cxn>
                <a:cxn ang="0">
                  <a:pos x="T2" y="T3"/>
                </a:cxn>
                <a:cxn ang="0">
                  <a:pos x="T4" y="T5"/>
                </a:cxn>
                <a:cxn ang="0">
                  <a:pos x="T6" y="T7"/>
                </a:cxn>
                <a:cxn ang="0">
                  <a:pos x="T8" y="T9"/>
                </a:cxn>
                <a:cxn ang="0">
                  <a:pos x="T10" y="T11"/>
                </a:cxn>
              </a:cxnLst>
              <a:rect l="0" t="0" r="r" b="b"/>
              <a:pathLst>
                <a:path w="561" h="189">
                  <a:moveTo>
                    <a:pt x="14" y="189"/>
                  </a:moveTo>
                  <a:lnTo>
                    <a:pt x="561" y="12"/>
                  </a:lnTo>
                  <a:lnTo>
                    <a:pt x="558" y="0"/>
                  </a:lnTo>
                  <a:lnTo>
                    <a:pt x="0" y="150"/>
                  </a:lnTo>
                  <a:lnTo>
                    <a:pt x="14" y="189"/>
                  </a:lnTo>
                  <a:lnTo>
                    <a:pt x="14" y="189"/>
                  </a:lnTo>
                  <a:close/>
                </a:path>
              </a:pathLst>
            </a:custGeom>
            <a:solidFill>
              <a:srgbClr val="000000"/>
            </a:solidFill>
            <a:ln w="9525">
              <a:no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0" name="Freeform 21"/>
            <p:cNvSpPr>
              <a:spLocks/>
            </p:cNvSpPr>
            <p:nvPr/>
          </p:nvSpPr>
          <p:spPr bwMode="auto">
            <a:xfrm>
              <a:off x="2736" y="2981"/>
              <a:ext cx="502" cy="181"/>
            </a:xfrm>
            <a:custGeom>
              <a:avLst/>
              <a:gdLst>
                <a:gd name="T0" fmla="*/ 0 w 502"/>
                <a:gd name="T1" fmla="*/ 173 h 181"/>
                <a:gd name="T2" fmla="*/ 495 w 502"/>
                <a:gd name="T3" fmla="*/ 0 h 181"/>
                <a:gd name="T4" fmla="*/ 502 w 502"/>
                <a:gd name="T5" fmla="*/ 43 h 181"/>
                <a:gd name="T6" fmla="*/ 5 w 502"/>
                <a:gd name="T7" fmla="*/ 181 h 181"/>
                <a:gd name="T8" fmla="*/ 0 w 502"/>
                <a:gd name="T9" fmla="*/ 173 h 181"/>
                <a:gd name="T10" fmla="*/ 0 w 502"/>
                <a:gd name="T11" fmla="*/ 173 h 181"/>
              </a:gdLst>
              <a:ahLst/>
              <a:cxnLst>
                <a:cxn ang="0">
                  <a:pos x="T0" y="T1"/>
                </a:cxn>
                <a:cxn ang="0">
                  <a:pos x="T2" y="T3"/>
                </a:cxn>
                <a:cxn ang="0">
                  <a:pos x="T4" y="T5"/>
                </a:cxn>
                <a:cxn ang="0">
                  <a:pos x="T6" y="T7"/>
                </a:cxn>
                <a:cxn ang="0">
                  <a:pos x="T8" y="T9"/>
                </a:cxn>
                <a:cxn ang="0">
                  <a:pos x="T10" y="T11"/>
                </a:cxn>
              </a:cxnLst>
              <a:rect l="0" t="0" r="r" b="b"/>
              <a:pathLst>
                <a:path w="502" h="181">
                  <a:moveTo>
                    <a:pt x="0" y="173"/>
                  </a:moveTo>
                  <a:lnTo>
                    <a:pt x="495" y="0"/>
                  </a:lnTo>
                  <a:lnTo>
                    <a:pt x="502" y="43"/>
                  </a:lnTo>
                  <a:lnTo>
                    <a:pt x="5" y="181"/>
                  </a:lnTo>
                  <a:lnTo>
                    <a:pt x="0" y="173"/>
                  </a:lnTo>
                  <a:lnTo>
                    <a:pt x="0" y="173"/>
                  </a:lnTo>
                  <a:close/>
                </a:path>
              </a:pathLst>
            </a:custGeom>
            <a:solidFill>
              <a:srgbClr val="000000"/>
            </a:solidFill>
            <a:ln w="9525">
              <a:noFill/>
              <a:round/>
              <a:headEnd/>
              <a:tailEnd/>
            </a:ln>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6512060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6" name="Text Box 4" descr="Stationery"/>
          <p:cNvSpPr txBox="1">
            <a:spLocks noChangeArrowheads="1"/>
          </p:cNvSpPr>
          <p:nvPr/>
        </p:nvSpPr>
        <p:spPr bwMode="auto">
          <a:xfrm>
            <a:off x="581025" y="2095500"/>
            <a:ext cx="7991475" cy="4286250"/>
          </a:xfrm>
          <a:prstGeom prst="rect">
            <a:avLst/>
          </a:prstGeom>
          <a:blipFill dpi="0" rotWithShape="1">
            <a:blip r:embed="rId3" cstate="print"/>
            <a:srcRect/>
            <a:tile tx="0" ty="0" sx="100000" sy="100000" flip="none" algn="tl"/>
          </a:blipFill>
          <a:ln w="12700">
            <a:solidFill>
              <a:schemeClr val="tx1"/>
            </a:solidFill>
            <a:miter lim="800000"/>
            <a:headEnd type="none" w="sm" len="sm"/>
            <a:tailEnd type="none" w="sm" len="sm"/>
          </a:ln>
          <a:effectLst>
            <a:outerShdw dist="76200" dir="2700000" algn="tr" rotWithShape="0">
              <a:schemeClr val="tx1">
                <a:lumMod val="75000"/>
                <a:lumOff val="25000"/>
                <a:alpha val="50000"/>
              </a:schemeClr>
            </a:outerShdw>
          </a:effectLst>
        </p:spPr>
        <p:txBody>
          <a:bodyPr lIns="365760" tIns="182880" rIns="365760" bIns="182880"/>
          <a:lstStyle/>
          <a:p>
            <a:pPr algn="ctr">
              <a:spcBef>
                <a:spcPts val="0"/>
              </a:spcBef>
            </a:pPr>
            <a:endParaRPr lang="en-US" sz="2000" dirty="0">
              <a:solidFill>
                <a:srgbClr val="5C0000"/>
              </a:solidFill>
            </a:endParaRPr>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285136" y="3179332"/>
            <a:ext cx="4124033" cy="231976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11" name="Text Box 3"/>
          <p:cNvSpPr txBox="1">
            <a:spLocks noChangeArrowheads="1"/>
          </p:cNvSpPr>
          <p:nvPr/>
        </p:nvSpPr>
        <p:spPr bwMode="auto">
          <a:xfrm>
            <a:off x="849001" y="2348788"/>
            <a:ext cx="3692837" cy="646331"/>
          </a:xfrm>
          <a:prstGeom prst="rect">
            <a:avLst/>
          </a:prstGeom>
          <a:noFill/>
          <a:ln w="9525">
            <a:noFill/>
            <a:miter lim="800000"/>
            <a:headEnd/>
            <a:tailEnd/>
          </a:ln>
          <a:effectLst/>
        </p:spPr>
        <p:txBody>
          <a:bodyPr wrap="square">
            <a:spAutoFit/>
          </a:bodyPr>
          <a:lstStyle/>
          <a:p>
            <a:pPr eaLnBrk="1" hangingPunct="1">
              <a:spcBef>
                <a:spcPct val="50000"/>
              </a:spcBef>
            </a:pPr>
            <a:r>
              <a:rPr kumimoji="0" lang="en-US" sz="3600" dirty="0" smtClean="0">
                <a:solidFill>
                  <a:srgbClr val="800000"/>
                </a:solidFill>
                <a:effectLst>
                  <a:outerShdw blurRad="38100" dist="38100" dir="2700000" algn="tl">
                    <a:srgbClr val="000000">
                      <a:alpha val="43137"/>
                    </a:srgbClr>
                  </a:outerShdw>
                </a:effectLst>
                <a:latin typeface="Centaur" pitchFamily="18" charset="0"/>
              </a:rPr>
              <a:t>Undeveloped</a:t>
            </a:r>
            <a:endParaRPr kumimoji="0" lang="en-US" sz="3600" dirty="0">
              <a:solidFill>
                <a:srgbClr val="800000"/>
              </a:solidFill>
              <a:effectLst>
                <a:outerShdw blurRad="38100" dist="38100" dir="2700000" algn="tl">
                  <a:srgbClr val="000000">
                    <a:alpha val="43137"/>
                  </a:srgbClr>
                </a:outerShdw>
              </a:effectLst>
              <a:latin typeface="Centaur" pitchFamily="18" charset="0"/>
            </a:endParaRPr>
          </a:p>
        </p:txBody>
      </p:sp>
      <p:sp>
        <p:nvSpPr>
          <p:cNvPr id="12" name="TextBox 11"/>
          <p:cNvSpPr txBox="1"/>
          <p:nvPr/>
        </p:nvSpPr>
        <p:spPr>
          <a:xfrm>
            <a:off x="849001" y="3115337"/>
            <a:ext cx="3526446" cy="2677656"/>
          </a:xfrm>
          <a:prstGeom prst="rect">
            <a:avLst/>
          </a:prstGeom>
          <a:noFill/>
        </p:spPr>
        <p:txBody>
          <a:bodyPr wrap="square" rtlCol="0">
            <a:spAutoFit/>
          </a:bodyPr>
          <a:lstStyle/>
          <a:p>
            <a:pPr lvl="0" eaLnBrk="1" hangingPunct="1">
              <a:spcBef>
                <a:spcPts val="0"/>
              </a:spcBef>
              <a:buSzPct val="60000"/>
              <a:defRPr/>
            </a:pPr>
            <a:r>
              <a:rPr kumimoji="0" lang="en-US" sz="2400" b="0" kern="0" dirty="0" smtClean="0">
                <a:solidFill>
                  <a:schemeClr val="tx1"/>
                </a:solidFill>
              </a:rPr>
              <a:t>Wilderness retains its primeval character and influence and is essentially without permanent improvement or modern human occupation.</a:t>
            </a:r>
          </a:p>
        </p:txBody>
      </p:sp>
      <p:sp>
        <p:nvSpPr>
          <p:cNvPr id="14" name="TextBox 13"/>
          <p:cNvSpPr txBox="1"/>
          <p:nvPr/>
        </p:nvSpPr>
        <p:spPr>
          <a:xfrm>
            <a:off x="0" y="323850"/>
            <a:ext cx="9144000" cy="1631216"/>
          </a:xfrm>
          <a:prstGeom prst="rect">
            <a:avLst/>
          </a:prstGeom>
          <a:noFill/>
        </p:spPr>
        <p:txBody>
          <a:bodyPr wrap="square" rtlCol="0" anchor="ctr" anchorCtr="1">
            <a:spAutoFit/>
          </a:bodyPr>
          <a:lstStyle/>
          <a:p>
            <a:pPr algn="ctr">
              <a:lnSpc>
                <a:spcPts val="6000"/>
              </a:lnSpc>
            </a:pPr>
            <a:r>
              <a:rPr lang="en-US" b="0" dirty="0" smtClean="0">
                <a:solidFill>
                  <a:srgbClr val="FFD7AF"/>
                </a:solidFill>
                <a:effectLst>
                  <a:outerShdw dist="38100" dir="2700000" algn="tr" rotWithShape="0">
                    <a:schemeClr val="tx1">
                      <a:lumMod val="75000"/>
                      <a:lumOff val="25000"/>
                      <a:alpha val="50000"/>
                    </a:schemeClr>
                  </a:outerShdw>
                </a:effectLst>
                <a:latin typeface="Maiandra GD" pitchFamily="34" charset="0"/>
              </a:rPr>
              <a:t>Qualities of Wilderness Character</a:t>
            </a:r>
          </a:p>
        </p:txBody>
      </p:sp>
    </p:spTree>
    <p:extLst>
      <p:ext uri="{BB962C8B-B14F-4D97-AF65-F5344CB8AC3E}">
        <p14:creationId xmlns:p14="http://schemas.microsoft.com/office/powerpoint/2010/main" val="3868610214"/>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6" name="Text Box 4" descr="Stationery"/>
          <p:cNvSpPr txBox="1">
            <a:spLocks noChangeArrowheads="1"/>
          </p:cNvSpPr>
          <p:nvPr/>
        </p:nvSpPr>
        <p:spPr bwMode="auto">
          <a:xfrm>
            <a:off x="581025" y="2095500"/>
            <a:ext cx="7991475" cy="4286250"/>
          </a:xfrm>
          <a:prstGeom prst="rect">
            <a:avLst/>
          </a:prstGeom>
          <a:blipFill dpi="0" rotWithShape="1">
            <a:blip r:embed="rId3" cstate="print"/>
            <a:srcRect/>
            <a:tile tx="0" ty="0" sx="100000" sy="100000" flip="none" algn="tl"/>
          </a:blipFill>
          <a:ln w="12700">
            <a:solidFill>
              <a:schemeClr val="tx1"/>
            </a:solidFill>
            <a:miter lim="800000"/>
            <a:headEnd type="none" w="sm" len="sm"/>
            <a:tailEnd type="none" w="sm" len="sm"/>
          </a:ln>
          <a:effectLst>
            <a:outerShdw dist="76200" dir="2700000" algn="tr" rotWithShape="0">
              <a:schemeClr val="tx1">
                <a:lumMod val="75000"/>
                <a:lumOff val="25000"/>
                <a:alpha val="50000"/>
              </a:schemeClr>
            </a:outerShdw>
          </a:effectLst>
        </p:spPr>
        <p:txBody>
          <a:bodyPr lIns="365760" tIns="182880" rIns="365760" bIns="182880"/>
          <a:lstStyle/>
          <a:p>
            <a:pPr algn="ctr">
              <a:spcBef>
                <a:spcPts val="0"/>
              </a:spcBef>
            </a:pPr>
            <a:endParaRPr lang="en-US" sz="2000" dirty="0">
              <a:solidFill>
                <a:srgbClr val="5C0000"/>
              </a:solidFill>
            </a:endParaRPr>
          </a:p>
        </p:txBody>
      </p:sp>
      <p:sp>
        <p:nvSpPr>
          <p:cNvPr id="11" name="Text Box 3"/>
          <p:cNvSpPr txBox="1">
            <a:spLocks noChangeArrowheads="1"/>
          </p:cNvSpPr>
          <p:nvPr/>
        </p:nvSpPr>
        <p:spPr bwMode="auto">
          <a:xfrm>
            <a:off x="849001" y="2348788"/>
            <a:ext cx="3692837" cy="646331"/>
          </a:xfrm>
          <a:prstGeom prst="rect">
            <a:avLst/>
          </a:prstGeom>
          <a:noFill/>
          <a:ln w="9525">
            <a:noFill/>
            <a:miter lim="800000"/>
            <a:headEnd/>
            <a:tailEnd/>
          </a:ln>
          <a:effectLst/>
        </p:spPr>
        <p:txBody>
          <a:bodyPr wrap="square">
            <a:spAutoFit/>
          </a:bodyPr>
          <a:lstStyle/>
          <a:p>
            <a:pPr eaLnBrk="1" hangingPunct="1">
              <a:spcBef>
                <a:spcPct val="50000"/>
              </a:spcBef>
            </a:pPr>
            <a:r>
              <a:rPr kumimoji="0" lang="en-US" sz="3600" dirty="0" smtClean="0">
                <a:solidFill>
                  <a:srgbClr val="800000"/>
                </a:solidFill>
                <a:effectLst>
                  <a:outerShdw blurRad="38100" dist="38100" dir="2700000" algn="tl">
                    <a:srgbClr val="000000">
                      <a:alpha val="43137"/>
                    </a:srgbClr>
                  </a:outerShdw>
                </a:effectLst>
                <a:latin typeface="Centaur" pitchFamily="18" charset="0"/>
              </a:rPr>
              <a:t>Natural</a:t>
            </a:r>
            <a:endParaRPr kumimoji="0" lang="en-US" sz="3600" dirty="0">
              <a:solidFill>
                <a:srgbClr val="800000"/>
              </a:solidFill>
              <a:effectLst>
                <a:outerShdw blurRad="38100" dist="38100" dir="2700000" algn="tl">
                  <a:srgbClr val="000000">
                    <a:alpha val="43137"/>
                  </a:srgbClr>
                </a:outerShdw>
              </a:effectLst>
              <a:latin typeface="Centaur" pitchFamily="18" charset="0"/>
            </a:endParaRPr>
          </a:p>
        </p:txBody>
      </p:sp>
      <p:sp>
        <p:nvSpPr>
          <p:cNvPr id="12" name="TextBox 11"/>
          <p:cNvSpPr txBox="1"/>
          <p:nvPr/>
        </p:nvSpPr>
        <p:spPr>
          <a:xfrm>
            <a:off x="849001" y="3115337"/>
            <a:ext cx="3421548" cy="1938992"/>
          </a:xfrm>
          <a:prstGeom prst="rect">
            <a:avLst/>
          </a:prstGeom>
          <a:noFill/>
        </p:spPr>
        <p:txBody>
          <a:bodyPr wrap="square" rtlCol="0">
            <a:spAutoFit/>
          </a:bodyPr>
          <a:lstStyle/>
          <a:p>
            <a:pPr lvl="0" eaLnBrk="1" hangingPunct="1">
              <a:spcBef>
                <a:spcPts val="0"/>
              </a:spcBef>
              <a:buSzPct val="60000"/>
              <a:defRPr/>
            </a:pPr>
            <a:r>
              <a:rPr kumimoji="0" lang="en-US" sz="2400" b="0" kern="0" dirty="0" smtClean="0">
                <a:solidFill>
                  <a:schemeClr val="tx1"/>
                </a:solidFill>
              </a:rPr>
              <a:t>Wilderness ecological systems are substantially free from the effects of modern human civilization.</a:t>
            </a:r>
          </a:p>
        </p:txBody>
      </p:sp>
      <p:sp>
        <p:nvSpPr>
          <p:cNvPr id="14" name="TextBox 13"/>
          <p:cNvSpPr txBox="1"/>
          <p:nvPr/>
        </p:nvSpPr>
        <p:spPr>
          <a:xfrm>
            <a:off x="0" y="323850"/>
            <a:ext cx="9144000" cy="1631216"/>
          </a:xfrm>
          <a:prstGeom prst="rect">
            <a:avLst/>
          </a:prstGeom>
          <a:noFill/>
        </p:spPr>
        <p:txBody>
          <a:bodyPr wrap="square" rtlCol="0" anchor="ctr" anchorCtr="1">
            <a:spAutoFit/>
          </a:bodyPr>
          <a:lstStyle/>
          <a:p>
            <a:pPr algn="ctr">
              <a:lnSpc>
                <a:spcPts val="6000"/>
              </a:lnSpc>
            </a:pPr>
            <a:r>
              <a:rPr lang="en-US" b="0" dirty="0" smtClean="0">
                <a:solidFill>
                  <a:srgbClr val="FFD7AF"/>
                </a:solidFill>
                <a:effectLst>
                  <a:outerShdw dist="38100" dir="2700000" algn="tr" rotWithShape="0">
                    <a:schemeClr val="tx1">
                      <a:lumMod val="75000"/>
                      <a:lumOff val="25000"/>
                      <a:alpha val="50000"/>
                    </a:schemeClr>
                  </a:outerShdw>
                </a:effectLst>
                <a:latin typeface="Maiandra GD" pitchFamily="34" charset="0"/>
              </a:rPr>
              <a:t>Qualities of Wilderness Character</a:t>
            </a:r>
          </a:p>
        </p:txBody>
      </p:sp>
      <p:pic>
        <p:nvPicPr>
          <p:cNvPr id="2050" name="Picture 2" descr="http://images.paraorkut.com/img/wallpapers/1600x1200/m/mountain_lion_and_cubs-5398.jpg"/>
          <p:cNvPicPr>
            <a:picLocks noChangeAspect="1" noChangeArrowheads="1"/>
          </p:cNvPicPr>
          <p:nvPr/>
        </p:nvPicPr>
        <p:blipFill rotWithShape="1">
          <a:blip r:embed="rId4">
            <a:extLst>
              <a:ext uri="{28A0092B-C50C-407E-A947-70E740481C1C}">
                <a14:useLocalDpi xmlns:a14="http://schemas.microsoft.com/office/drawing/2010/main" val="0"/>
              </a:ext>
            </a:extLst>
          </a:blip>
          <a:srcRect l="26970" t="9228" r="18743" b="19539"/>
          <a:stretch/>
        </p:blipFill>
        <p:spPr bwMode="auto">
          <a:xfrm>
            <a:off x="4541837" y="2409933"/>
            <a:ext cx="3716382" cy="365738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727103"/>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6" name="Text Box 4" descr="Stationery"/>
          <p:cNvSpPr txBox="1">
            <a:spLocks noChangeArrowheads="1"/>
          </p:cNvSpPr>
          <p:nvPr/>
        </p:nvSpPr>
        <p:spPr bwMode="auto">
          <a:xfrm>
            <a:off x="581025" y="2095500"/>
            <a:ext cx="7991475" cy="4286250"/>
          </a:xfrm>
          <a:prstGeom prst="rect">
            <a:avLst/>
          </a:prstGeom>
          <a:blipFill dpi="0" rotWithShape="1">
            <a:blip r:embed="rId3" cstate="print"/>
            <a:srcRect/>
            <a:tile tx="0" ty="0" sx="100000" sy="100000" flip="none" algn="tl"/>
          </a:blipFill>
          <a:ln w="12700">
            <a:solidFill>
              <a:schemeClr val="tx1"/>
            </a:solidFill>
            <a:miter lim="800000"/>
            <a:headEnd type="none" w="sm" len="sm"/>
            <a:tailEnd type="none" w="sm" len="sm"/>
          </a:ln>
          <a:effectLst>
            <a:outerShdw dist="76200" dir="2700000" algn="tr" rotWithShape="0">
              <a:schemeClr val="tx1">
                <a:lumMod val="75000"/>
                <a:lumOff val="25000"/>
                <a:alpha val="50000"/>
              </a:schemeClr>
            </a:outerShdw>
          </a:effectLst>
        </p:spPr>
        <p:txBody>
          <a:bodyPr lIns="365760" tIns="182880" rIns="365760" bIns="182880"/>
          <a:lstStyle/>
          <a:p>
            <a:pPr algn="ctr">
              <a:spcBef>
                <a:spcPts val="0"/>
              </a:spcBef>
            </a:pPr>
            <a:endParaRPr lang="en-US" sz="2000" dirty="0">
              <a:solidFill>
                <a:srgbClr val="5C0000"/>
              </a:solidFill>
            </a:endParaRPr>
          </a:p>
        </p:txBody>
      </p:sp>
      <p:sp>
        <p:nvSpPr>
          <p:cNvPr id="11" name="Text Box 3"/>
          <p:cNvSpPr txBox="1">
            <a:spLocks noChangeArrowheads="1"/>
          </p:cNvSpPr>
          <p:nvPr/>
        </p:nvSpPr>
        <p:spPr bwMode="auto">
          <a:xfrm>
            <a:off x="849001" y="2348788"/>
            <a:ext cx="3692837" cy="1200329"/>
          </a:xfrm>
          <a:prstGeom prst="rect">
            <a:avLst/>
          </a:prstGeom>
          <a:noFill/>
          <a:ln w="9525">
            <a:noFill/>
            <a:miter lim="800000"/>
            <a:headEnd/>
            <a:tailEnd/>
          </a:ln>
          <a:effectLst/>
        </p:spPr>
        <p:txBody>
          <a:bodyPr wrap="square">
            <a:spAutoFit/>
          </a:bodyPr>
          <a:lstStyle/>
          <a:p>
            <a:pPr eaLnBrk="1" hangingPunct="1">
              <a:spcBef>
                <a:spcPts val="0"/>
              </a:spcBef>
            </a:pPr>
            <a:r>
              <a:rPr kumimoji="0" lang="en-US" sz="3600" dirty="0" smtClean="0">
                <a:solidFill>
                  <a:srgbClr val="800000"/>
                </a:solidFill>
                <a:effectLst>
                  <a:outerShdw blurRad="38100" dist="38100" dir="2700000" algn="tl">
                    <a:srgbClr val="000000">
                      <a:alpha val="43137"/>
                    </a:srgbClr>
                  </a:outerShdw>
                </a:effectLst>
                <a:latin typeface="Centaur" pitchFamily="18" charset="0"/>
              </a:rPr>
              <a:t>Outstanding Opportunities</a:t>
            </a:r>
            <a:endParaRPr kumimoji="0" lang="en-US" sz="3600" dirty="0">
              <a:solidFill>
                <a:srgbClr val="800000"/>
              </a:solidFill>
              <a:effectLst>
                <a:outerShdw blurRad="38100" dist="38100" dir="2700000" algn="tl">
                  <a:srgbClr val="000000">
                    <a:alpha val="43137"/>
                  </a:srgbClr>
                </a:outerShdw>
              </a:effectLst>
              <a:latin typeface="Centaur" pitchFamily="18" charset="0"/>
            </a:endParaRPr>
          </a:p>
        </p:txBody>
      </p:sp>
      <p:sp>
        <p:nvSpPr>
          <p:cNvPr id="12" name="TextBox 11"/>
          <p:cNvSpPr txBox="1"/>
          <p:nvPr/>
        </p:nvSpPr>
        <p:spPr>
          <a:xfrm>
            <a:off x="849001" y="3720033"/>
            <a:ext cx="3526446" cy="1938992"/>
          </a:xfrm>
          <a:prstGeom prst="rect">
            <a:avLst/>
          </a:prstGeom>
          <a:noFill/>
        </p:spPr>
        <p:txBody>
          <a:bodyPr wrap="square" rtlCol="0">
            <a:spAutoFit/>
          </a:bodyPr>
          <a:lstStyle/>
          <a:p>
            <a:pPr lvl="0" eaLnBrk="1" hangingPunct="1">
              <a:spcBef>
                <a:spcPts val="0"/>
              </a:spcBef>
              <a:buSzPct val="60000"/>
              <a:defRPr/>
            </a:pPr>
            <a:r>
              <a:rPr kumimoji="0" lang="en-US" sz="2400" b="0" kern="0" dirty="0" smtClean="0">
                <a:solidFill>
                  <a:schemeClr val="tx1"/>
                </a:solidFill>
              </a:rPr>
              <a:t>Wilderness provides outstanding opportunities for solitude or primitive and unconfined recreation.</a:t>
            </a:r>
          </a:p>
        </p:txBody>
      </p:sp>
      <p:sp>
        <p:nvSpPr>
          <p:cNvPr id="14" name="TextBox 13"/>
          <p:cNvSpPr txBox="1"/>
          <p:nvPr/>
        </p:nvSpPr>
        <p:spPr>
          <a:xfrm>
            <a:off x="0" y="323850"/>
            <a:ext cx="9144000" cy="1631216"/>
          </a:xfrm>
          <a:prstGeom prst="rect">
            <a:avLst/>
          </a:prstGeom>
          <a:noFill/>
        </p:spPr>
        <p:txBody>
          <a:bodyPr wrap="square" rtlCol="0" anchor="ctr" anchorCtr="1">
            <a:spAutoFit/>
          </a:bodyPr>
          <a:lstStyle/>
          <a:p>
            <a:pPr algn="ctr">
              <a:lnSpc>
                <a:spcPts val="6000"/>
              </a:lnSpc>
            </a:pPr>
            <a:r>
              <a:rPr lang="en-US" b="0" dirty="0" smtClean="0">
                <a:solidFill>
                  <a:srgbClr val="FFD7AF"/>
                </a:solidFill>
                <a:effectLst>
                  <a:outerShdw dist="38100" dir="2700000" algn="tr" rotWithShape="0">
                    <a:schemeClr val="tx1">
                      <a:lumMod val="75000"/>
                      <a:lumOff val="25000"/>
                      <a:alpha val="50000"/>
                    </a:schemeClr>
                  </a:outerShdw>
                </a:effectLst>
                <a:latin typeface="Maiandra GD" pitchFamily="34" charset="0"/>
              </a:rPr>
              <a:t>Qualities of Wilderness Character</a:t>
            </a:r>
          </a:p>
        </p:txBody>
      </p:sp>
      <p:pic>
        <p:nvPicPr>
          <p:cNvPr id="10" name="Picture 2" descr="http://www.deviantart.com/download/140953151/Mt__Monadnock_Hiker_by_johnaman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624" t="9547" r="35406" b="13697"/>
          <a:stretch/>
        </p:blipFill>
        <p:spPr bwMode="auto">
          <a:xfrm flipH="1">
            <a:off x="4541837" y="2409932"/>
            <a:ext cx="3714547" cy="365738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399727"/>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6" name="Text Box 4" descr="Stationery"/>
          <p:cNvSpPr txBox="1">
            <a:spLocks noChangeArrowheads="1"/>
          </p:cNvSpPr>
          <p:nvPr/>
        </p:nvSpPr>
        <p:spPr bwMode="auto">
          <a:xfrm>
            <a:off x="581025" y="2095500"/>
            <a:ext cx="7991475" cy="4286250"/>
          </a:xfrm>
          <a:prstGeom prst="rect">
            <a:avLst/>
          </a:prstGeom>
          <a:blipFill dpi="0" rotWithShape="1">
            <a:blip r:embed="rId3" cstate="print"/>
            <a:srcRect/>
            <a:tile tx="0" ty="0" sx="100000" sy="100000" flip="none" algn="tl"/>
          </a:blipFill>
          <a:ln w="12700">
            <a:solidFill>
              <a:schemeClr val="tx1"/>
            </a:solidFill>
            <a:miter lim="800000"/>
            <a:headEnd type="none" w="sm" len="sm"/>
            <a:tailEnd type="none" w="sm" len="sm"/>
          </a:ln>
          <a:effectLst>
            <a:outerShdw dist="76200" dir="2700000" algn="tr" rotWithShape="0">
              <a:schemeClr val="tx1">
                <a:lumMod val="75000"/>
                <a:lumOff val="25000"/>
                <a:alpha val="50000"/>
              </a:schemeClr>
            </a:outerShdw>
          </a:effectLst>
        </p:spPr>
        <p:txBody>
          <a:bodyPr lIns="365760" tIns="182880" rIns="365760" bIns="182880"/>
          <a:lstStyle/>
          <a:p>
            <a:pPr algn="ctr">
              <a:spcBef>
                <a:spcPts val="0"/>
              </a:spcBef>
            </a:pPr>
            <a:endParaRPr lang="en-US" sz="2000" dirty="0">
              <a:solidFill>
                <a:srgbClr val="5C0000"/>
              </a:solidFill>
            </a:endParaRPr>
          </a:p>
        </p:txBody>
      </p:sp>
      <p:sp>
        <p:nvSpPr>
          <p:cNvPr id="11" name="Text Box 3"/>
          <p:cNvSpPr txBox="1">
            <a:spLocks noChangeArrowheads="1"/>
          </p:cNvSpPr>
          <p:nvPr/>
        </p:nvSpPr>
        <p:spPr bwMode="auto">
          <a:xfrm>
            <a:off x="849001" y="2348788"/>
            <a:ext cx="3692837" cy="1200329"/>
          </a:xfrm>
          <a:prstGeom prst="rect">
            <a:avLst/>
          </a:prstGeom>
          <a:noFill/>
          <a:ln w="9525">
            <a:noFill/>
            <a:miter lim="800000"/>
            <a:headEnd/>
            <a:tailEnd/>
          </a:ln>
          <a:effectLst/>
        </p:spPr>
        <p:txBody>
          <a:bodyPr wrap="square">
            <a:spAutoFit/>
          </a:bodyPr>
          <a:lstStyle/>
          <a:p>
            <a:pPr eaLnBrk="1" hangingPunct="1">
              <a:spcBef>
                <a:spcPct val="50000"/>
              </a:spcBef>
            </a:pPr>
            <a:r>
              <a:rPr kumimoji="0" lang="en-US" sz="3600" dirty="0" smtClean="0">
                <a:solidFill>
                  <a:srgbClr val="800000"/>
                </a:solidFill>
                <a:effectLst>
                  <a:outerShdw blurRad="38100" dist="38100" dir="2700000" algn="tl">
                    <a:srgbClr val="000000">
                      <a:alpha val="43137"/>
                    </a:srgbClr>
                  </a:outerShdw>
                </a:effectLst>
                <a:latin typeface="Centaur" pitchFamily="18" charset="0"/>
              </a:rPr>
              <a:t>Unique/Other</a:t>
            </a:r>
            <a:r>
              <a:rPr kumimoji="0" lang="en-US" sz="3600" dirty="0">
                <a:solidFill>
                  <a:srgbClr val="800000"/>
                </a:solidFill>
                <a:effectLst>
                  <a:outerShdw blurRad="38100" dist="38100" dir="2700000" algn="tl">
                    <a:srgbClr val="000000">
                      <a:alpha val="43137"/>
                    </a:srgbClr>
                  </a:outerShdw>
                </a:effectLst>
                <a:latin typeface="Centaur" pitchFamily="18" charset="0"/>
              </a:rPr>
              <a:t> </a:t>
            </a:r>
            <a:r>
              <a:rPr kumimoji="0" lang="en-US" sz="3600" dirty="0" smtClean="0">
                <a:solidFill>
                  <a:srgbClr val="800000"/>
                </a:solidFill>
                <a:effectLst>
                  <a:outerShdw blurRad="38100" dist="38100" dir="2700000" algn="tl">
                    <a:srgbClr val="000000">
                      <a:alpha val="43137"/>
                    </a:srgbClr>
                  </a:outerShdw>
                </a:effectLst>
                <a:latin typeface="Centaur" pitchFamily="18" charset="0"/>
              </a:rPr>
              <a:t>Features</a:t>
            </a:r>
          </a:p>
        </p:txBody>
      </p:sp>
      <p:sp>
        <p:nvSpPr>
          <p:cNvPr id="12" name="TextBox 11"/>
          <p:cNvSpPr txBox="1"/>
          <p:nvPr/>
        </p:nvSpPr>
        <p:spPr>
          <a:xfrm>
            <a:off x="849001" y="3720033"/>
            <a:ext cx="3526446" cy="1938992"/>
          </a:xfrm>
          <a:prstGeom prst="rect">
            <a:avLst/>
          </a:prstGeom>
          <a:noFill/>
        </p:spPr>
        <p:txBody>
          <a:bodyPr wrap="square" rtlCol="0">
            <a:spAutoFit/>
          </a:bodyPr>
          <a:lstStyle/>
          <a:p>
            <a:pPr lvl="0" eaLnBrk="1" hangingPunct="1">
              <a:spcBef>
                <a:spcPts val="0"/>
              </a:spcBef>
              <a:buSzPct val="60000"/>
              <a:defRPr/>
            </a:pPr>
            <a:r>
              <a:rPr kumimoji="0" lang="en-US" sz="2400" b="0" kern="0" dirty="0" smtClean="0">
                <a:solidFill>
                  <a:schemeClr val="tx1"/>
                </a:solidFill>
              </a:rPr>
              <a:t>Wilderness preserves unique attributes or other features that reflect the character</a:t>
            </a:r>
          </a:p>
          <a:p>
            <a:pPr lvl="0" eaLnBrk="1" hangingPunct="1">
              <a:spcBef>
                <a:spcPts val="0"/>
              </a:spcBef>
              <a:buSzPct val="60000"/>
              <a:defRPr/>
            </a:pPr>
            <a:r>
              <a:rPr kumimoji="0" lang="en-US" sz="2400" b="0" kern="0" dirty="0" smtClean="0">
                <a:solidFill>
                  <a:schemeClr val="tx1"/>
                </a:solidFill>
              </a:rPr>
              <a:t>of a specific wilderness.</a:t>
            </a:r>
          </a:p>
        </p:txBody>
      </p:sp>
      <p:sp>
        <p:nvSpPr>
          <p:cNvPr id="14" name="TextBox 13"/>
          <p:cNvSpPr txBox="1"/>
          <p:nvPr/>
        </p:nvSpPr>
        <p:spPr>
          <a:xfrm>
            <a:off x="0" y="323850"/>
            <a:ext cx="9144000" cy="1631216"/>
          </a:xfrm>
          <a:prstGeom prst="rect">
            <a:avLst/>
          </a:prstGeom>
          <a:noFill/>
        </p:spPr>
        <p:txBody>
          <a:bodyPr wrap="square" rtlCol="0" anchor="ctr" anchorCtr="1">
            <a:spAutoFit/>
          </a:bodyPr>
          <a:lstStyle/>
          <a:p>
            <a:pPr algn="ctr">
              <a:lnSpc>
                <a:spcPts val="6000"/>
              </a:lnSpc>
            </a:pPr>
            <a:r>
              <a:rPr lang="en-US" b="0" dirty="0" smtClean="0">
                <a:solidFill>
                  <a:srgbClr val="FFD7AF"/>
                </a:solidFill>
                <a:effectLst>
                  <a:outerShdw dist="38100" dir="2700000" algn="tr" rotWithShape="0">
                    <a:schemeClr val="tx1">
                      <a:lumMod val="75000"/>
                      <a:lumOff val="25000"/>
                      <a:alpha val="50000"/>
                    </a:schemeClr>
                  </a:outerShdw>
                </a:effectLst>
                <a:latin typeface="Maiandra GD" pitchFamily="34" charset="0"/>
              </a:rPr>
              <a:t>Qualities of Wilderness Character</a:t>
            </a:r>
          </a:p>
        </p:txBody>
      </p:sp>
      <p:pic>
        <p:nvPicPr>
          <p:cNvPr id="10242" name="Picture 2" descr="http://static.panoramio.com/photos/original/1427455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444" r="39440" b="26205"/>
          <a:stretch/>
        </p:blipFill>
        <p:spPr bwMode="auto">
          <a:xfrm>
            <a:off x="4541838" y="2406797"/>
            <a:ext cx="3714546" cy="366365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18255"/>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233916"/>
            <a:ext cx="9144000" cy="1016000"/>
          </a:xfrm>
          <a:prstGeom prst="rect">
            <a:avLst/>
          </a:prstGeom>
          <a:noFill/>
        </p:spPr>
        <p:txBody>
          <a:bodyPr wrap="square" rtlCol="0">
            <a:spAutoFit/>
          </a:bodyPr>
          <a:lstStyle/>
          <a:p>
            <a:pPr algn="ctr"/>
            <a:r>
              <a:rPr lang="en-US" b="0" dirty="0" smtClean="0">
                <a:solidFill>
                  <a:srgbClr val="FFD7AF"/>
                </a:solidFill>
                <a:effectLst>
                  <a:outerShdw blurRad="38100" dist="38100" dir="2700000" algn="tl">
                    <a:srgbClr val="000000">
                      <a:alpha val="50000"/>
                    </a:srgbClr>
                  </a:outerShdw>
                </a:effectLst>
                <a:latin typeface="+mj-lt"/>
              </a:rPr>
              <a:t>Use of Wilderness</a:t>
            </a:r>
            <a:endParaRPr lang="en-US" b="0" dirty="0">
              <a:solidFill>
                <a:srgbClr val="FFD7AF"/>
              </a:solidFill>
              <a:effectLst>
                <a:outerShdw blurRad="38100" dist="38100" dir="2700000" algn="tl">
                  <a:srgbClr val="000000">
                    <a:alpha val="50000"/>
                  </a:srgbClr>
                </a:outerShdw>
              </a:effectLst>
              <a:latin typeface="+mj-lt"/>
            </a:endParaRPr>
          </a:p>
        </p:txBody>
      </p:sp>
      <p:sp>
        <p:nvSpPr>
          <p:cNvPr id="3" name="Rectangle 2"/>
          <p:cNvSpPr/>
          <p:nvPr/>
        </p:nvSpPr>
        <p:spPr>
          <a:xfrm>
            <a:off x="4943789" y="1827068"/>
            <a:ext cx="3275763" cy="4278094"/>
          </a:xfrm>
          <a:prstGeom prst="rect">
            <a:avLst/>
          </a:prstGeom>
        </p:spPr>
        <p:txBody>
          <a:bodyPr wrap="square">
            <a:spAutoFit/>
          </a:bodyPr>
          <a:lstStyle/>
          <a:p>
            <a:pPr eaLnBrk="1" hangingPunct="1"/>
            <a:r>
              <a:rPr lang="en-US" sz="2400" b="0" i="1" dirty="0" smtClean="0">
                <a:solidFill>
                  <a:schemeClr val="tx1"/>
                </a:solidFill>
                <a:latin typeface="+mn-lt"/>
              </a:rPr>
              <a:t>“Except </a:t>
            </a:r>
            <a:r>
              <a:rPr lang="en-US" sz="2400" b="0" i="1" dirty="0">
                <a:solidFill>
                  <a:schemeClr val="tx1"/>
                </a:solidFill>
                <a:latin typeface="+mn-lt"/>
              </a:rPr>
              <a:t>as otherwise provided in this Act, wilderness areas shall be devoted to the public purposes of </a:t>
            </a:r>
            <a:r>
              <a:rPr lang="en-US" sz="2400" i="1" dirty="0">
                <a:solidFill>
                  <a:srgbClr val="C00000"/>
                </a:solidFill>
                <a:effectLst>
                  <a:outerShdw blurRad="38100" dist="38100" dir="2700000" algn="tl">
                    <a:srgbClr val="000000">
                      <a:alpha val="43137"/>
                    </a:srgbClr>
                  </a:outerShdw>
                </a:effectLst>
                <a:latin typeface="+mn-lt"/>
              </a:rPr>
              <a:t>recreational, scenic, scientific, educational, conservation, </a:t>
            </a:r>
            <a:endParaRPr lang="en-US" sz="2400" i="1" dirty="0" smtClean="0">
              <a:solidFill>
                <a:srgbClr val="C00000"/>
              </a:solidFill>
              <a:effectLst>
                <a:outerShdw blurRad="38100" dist="38100" dir="2700000" algn="tl">
                  <a:srgbClr val="000000">
                    <a:alpha val="43137"/>
                  </a:srgbClr>
                </a:outerShdw>
              </a:effectLst>
              <a:latin typeface="+mn-lt"/>
            </a:endParaRPr>
          </a:p>
          <a:p>
            <a:pPr eaLnBrk="1" hangingPunct="1"/>
            <a:r>
              <a:rPr lang="en-US" sz="2400" i="1" dirty="0" smtClean="0">
                <a:solidFill>
                  <a:srgbClr val="C00000"/>
                </a:solidFill>
                <a:effectLst>
                  <a:outerShdw blurRad="38100" dist="38100" dir="2700000" algn="tl">
                    <a:srgbClr val="000000">
                      <a:alpha val="43137"/>
                    </a:srgbClr>
                  </a:outerShdw>
                </a:effectLst>
                <a:latin typeface="+mn-lt"/>
              </a:rPr>
              <a:t>and </a:t>
            </a:r>
            <a:r>
              <a:rPr lang="en-US" sz="2400" i="1" dirty="0">
                <a:solidFill>
                  <a:srgbClr val="C00000"/>
                </a:solidFill>
                <a:effectLst>
                  <a:outerShdw blurRad="38100" dist="38100" dir="2700000" algn="tl">
                    <a:srgbClr val="000000">
                      <a:alpha val="43137"/>
                    </a:srgbClr>
                  </a:outerShdw>
                </a:effectLst>
                <a:latin typeface="+mn-lt"/>
              </a:rPr>
              <a:t>historical use</a:t>
            </a:r>
            <a:r>
              <a:rPr lang="en-US" sz="2400" b="0" i="1" dirty="0" smtClean="0">
                <a:solidFill>
                  <a:schemeClr val="tx1"/>
                </a:solidFill>
                <a:latin typeface="+mn-lt"/>
              </a:rPr>
              <a:t>.”</a:t>
            </a:r>
          </a:p>
          <a:p>
            <a:pPr eaLnBrk="1" hangingPunct="1"/>
            <a:endParaRPr lang="en-US" sz="800" b="0" i="1" dirty="0">
              <a:solidFill>
                <a:schemeClr val="tx1"/>
              </a:solidFill>
              <a:latin typeface="+mn-lt"/>
            </a:endParaRPr>
          </a:p>
          <a:p>
            <a:pPr eaLnBrk="1" hangingPunct="1"/>
            <a:r>
              <a:rPr lang="en-US" sz="2400" b="0" i="1" dirty="0" smtClean="0">
                <a:solidFill>
                  <a:schemeClr val="tx1"/>
                </a:solidFill>
                <a:latin typeface="+mn-lt"/>
              </a:rPr>
              <a:t>		 </a:t>
            </a:r>
            <a:r>
              <a:rPr lang="en-US" sz="2400" b="0" dirty="0" smtClean="0">
                <a:solidFill>
                  <a:schemeClr val="tx1"/>
                </a:solidFill>
                <a:latin typeface="+mn-lt"/>
              </a:rPr>
              <a:t>Sec 4(b)</a:t>
            </a:r>
            <a:endParaRPr lang="en-US" sz="2400" b="0" dirty="0">
              <a:solidFill>
                <a:schemeClr val="tx1"/>
              </a:solidFill>
              <a:latin typeface="+mn-lt"/>
            </a:endParaRPr>
          </a:p>
        </p:txBody>
      </p:sp>
      <p:pic>
        <p:nvPicPr>
          <p:cNvPr id="9" name="Picture 6" descr="http://www.nps.gov/noca/planyourvisit/images/HiddenLake_BSeifried-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3893"/>
          <a:stretch/>
        </p:blipFill>
        <p:spPr bwMode="auto">
          <a:xfrm>
            <a:off x="965697" y="1828800"/>
            <a:ext cx="3716380" cy="421634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3776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4" descr="Stationery"/>
          <p:cNvSpPr txBox="1">
            <a:spLocks noChangeArrowheads="1"/>
          </p:cNvSpPr>
          <p:nvPr/>
        </p:nvSpPr>
        <p:spPr bwMode="auto">
          <a:xfrm>
            <a:off x="581025" y="1478959"/>
            <a:ext cx="7991475" cy="4902791"/>
          </a:xfrm>
          <a:prstGeom prst="rect">
            <a:avLst/>
          </a:prstGeom>
          <a:blipFill dpi="0" rotWithShape="1">
            <a:blip r:embed="rId3" cstate="print"/>
            <a:srcRect/>
            <a:tile tx="0" ty="0" sx="100000" sy="100000" flip="none" algn="tl"/>
          </a:blipFill>
          <a:ln w="12700">
            <a:solidFill>
              <a:schemeClr val="tx1"/>
            </a:solidFill>
            <a:miter lim="800000"/>
            <a:headEnd type="none" w="sm" len="sm"/>
            <a:tailEnd type="none" w="sm" len="sm"/>
          </a:ln>
          <a:effectLst>
            <a:outerShdw dist="76200" dir="2700000" algn="tr" rotWithShape="0">
              <a:schemeClr val="tx1">
                <a:lumMod val="75000"/>
                <a:lumOff val="25000"/>
                <a:alpha val="50000"/>
              </a:schemeClr>
            </a:outerShdw>
          </a:effectLst>
        </p:spPr>
        <p:txBody>
          <a:bodyPr lIns="365760" tIns="182880" rIns="365760" bIns="182880"/>
          <a:lstStyle/>
          <a:p>
            <a:pPr algn="ctr">
              <a:spcBef>
                <a:spcPts val="0"/>
              </a:spcBef>
            </a:pPr>
            <a:endParaRPr lang="en-US" sz="2000" dirty="0">
              <a:solidFill>
                <a:srgbClr val="5C0000"/>
              </a:solidFill>
            </a:endParaRPr>
          </a:p>
        </p:txBody>
      </p:sp>
      <p:sp>
        <p:nvSpPr>
          <p:cNvPr id="8" name="Rectangle 7"/>
          <p:cNvSpPr/>
          <p:nvPr/>
        </p:nvSpPr>
        <p:spPr>
          <a:xfrm>
            <a:off x="4943789" y="1827068"/>
            <a:ext cx="3386172" cy="4319131"/>
          </a:xfrm>
          <a:prstGeom prst="rect">
            <a:avLst/>
          </a:prstGeom>
        </p:spPr>
        <p:txBody>
          <a:bodyPr wrap="square">
            <a:spAutoFit/>
          </a:bodyPr>
          <a:lstStyle/>
          <a:p>
            <a:pPr eaLnBrk="1" hangingPunct="1">
              <a:spcAft>
                <a:spcPts val="400"/>
              </a:spcAft>
            </a:pPr>
            <a:r>
              <a:rPr lang="en-US" sz="2400" b="0" dirty="0" smtClean="0">
                <a:solidFill>
                  <a:schemeClr val="tx1"/>
                </a:solidFill>
                <a:latin typeface="+mn-lt"/>
              </a:rPr>
              <a:t>Commercial Enterprise</a:t>
            </a:r>
          </a:p>
          <a:p>
            <a:pPr eaLnBrk="1" hangingPunct="1">
              <a:spcAft>
                <a:spcPts val="400"/>
              </a:spcAft>
            </a:pPr>
            <a:r>
              <a:rPr lang="en-US" sz="2400" b="0" spc="-50" dirty="0" smtClean="0">
                <a:solidFill>
                  <a:schemeClr val="tx1"/>
                </a:solidFill>
                <a:latin typeface="+mn-lt"/>
              </a:rPr>
              <a:t>Permanent Road</a:t>
            </a:r>
          </a:p>
          <a:p>
            <a:pPr eaLnBrk="1" hangingPunct="1">
              <a:spcAft>
                <a:spcPts val="400"/>
              </a:spcAft>
            </a:pPr>
            <a:r>
              <a:rPr lang="en-US" sz="2400" b="0" dirty="0" smtClean="0">
                <a:solidFill>
                  <a:schemeClr val="tx1"/>
                </a:solidFill>
                <a:latin typeface="+mn-lt"/>
              </a:rPr>
              <a:t>Temporary Road</a:t>
            </a:r>
          </a:p>
          <a:p>
            <a:pPr eaLnBrk="1" hangingPunct="1">
              <a:spcAft>
                <a:spcPts val="400"/>
              </a:spcAft>
            </a:pPr>
            <a:r>
              <a:rPr lang="en-US" sz="2400" b="0" spc="-50" dirty="0" smtClean="0">
                <a:solidFill>
                  <a:schemeClr val="tx1"/>
                </a:solidFill>
                <a:latin typeface="+mn-lt"/>
              </a:rPr>
              <a:t>Use of Motor Vehicles</a:t>
            </a:r>
          </a:p>
          <a:p>
            <a:pPr eaLnBrk="1" hangingPunct="1">
              <a:spcAft>
                <a:spcPts val="400"/>
              </a:spcAft>
            </a:pPr>
            <a:r>
              <a:rPr lang="en-US" sz="2400" b="0" spc="-50" dirty="0" smtClean="0">
                <a:solidFill>
                  <a:schemeClr val="tx1"/>
                </a:solidFill>
                <a:latin typeface="+mn-lt"/>
              </a:rPr>
              <a:t>Motorized Equipment</a:t>
            </a:r>
          </a:p>
          <a:p>
            <a:pPr eaLnBrk="1" hangingPunct="1">
              <a:spcAft>
                <a:spcPts val="400"/>
              </a:spcAft>
            </a:pPr>
            <a:r>
              <a:rPr lang="en-US" sz="2400" b="0" spc="-50" dirty="0" smtClean="0">
                <a:solidFill>
                  <a:schemeClr val="tx1"/>
                </a:solidFill>
                <a:latin typeface="+mn-lt"/>
              </a:rPr>
              <a:t>Motorboats</a:t>
            </a:r>
          </a:p>
          <a:p>
            <a:pPr eaLnBrk="1" hangingPunct="1">
              <a:spcAft>
                <a:spcPts val="400"/>
              </a:spcAft>
            </a:pPr>
            <a:r>
              <a:rPr lang="en-US" sz="2400" b="0" spc="-50" dirty="0" smtClean="0">
                <a:solidFill>
                  <a:schemeClr val="tx1"/>
                </a:solidFill>
                <a:latin typeface="+mn-lt"/>
              </a:rPr>
              <a:t>Landing of Aircraft</a:t>
            </a:r>
          </a:p>
          <a:p>
            <a:pPr eaLnBrk="1" hangingPunct="1">
              <a:spcAft>
                <a:spcPts val="400"/>
              </a:spcAft>
            </a:pPr>
            <a:r>
              <a:rPr lang="en-US" sz="2400" b="0" spc="-50" dirty="0" smtClean="0">
                <a:solidFill>
                  <a:schemeClr val="tx1"/>
                </a:solidFill>
                <a:latin typeface="+mn-lt"/>
              </a:rPr>
              <a:t>Mechanical Transport</a:t>
            </a:r>
          </a:p>
          <a:p>
            <a:pPr eaLnBrk="1" hangingPunct="1">
              <a:spcAft>
                <a:spcPts val="0"/>
              </a:spcAft>
            </a:pPr>
            <a:r>
              <a:rPr lang="en-US" sz="2400" b="0" spc="-50" dirty="0" smtClean="0">
                <a:solidFill>
                  <a:schemeClr val="tx1"/>
                </a:solidFill>
                <a:latin typeface="+mn-lt"/>
              </a:rPr>
              <a:t>Structure or Installation</a:t>
            </a:r>
          </a:p>
          <a:p>
            <a:pPr eaLnBrk="1" hangingPunct="1">
              <a:spcAft>
                <a:spcPts val="0"/>
              </a:spcAft>
            </a:pPr>
            <a:endParaRPr lang="en-US" sz="800" b="0" dirty="0">
              <a:solidFill>
                <a:schemeClr val="tx1"/>
              </a:solidFill>
              <a:latin typeface="+mn-lt"/>
            </a:endParaRPr>
          </a:p>
          <a:p>
            <a:pPr eaLnBrk="1" hangingPunct="1">
              <a:spcAft>
                <a:spcPts val="0"/>
              </a:spcAft>
            </a:pPr>
            <a:r>
              <a:rPr lang="en-US" sz="2400" b="0" dirty="0" smtClean="0">
                <a:solidFill>
                  <a:schemeClr val="tx1"/>
                </a:solidFill>
                <a:latin typeface="+mn-lt"/>
              </a:rPr>
              <a:t>		  Sec 4(c)</a:t>
            </a:r>
            <a:endParaRPr lang="en-US" sz="2400" b="0" dirty="0">
              <a:solidFill>
                <a:schemeClr val="tx1"/>
              </a:solidFill>
              <a:latin typeface="+mn-lt"/>
            </a:endParaRPr>
          </a:p>
        </p:txBody>
      </p:sp>
      <p:sp>
        <p:nvSpPr>
          <p:cNvPr id="15" name="TextBox 14"/>
          <p:cNvSpPr txBox="1"/>
          <p:nvPr/>
        </p:nvSpPr>
        <p:spPr>
          <a:xfrm>
            <a:off x="0" y="233916"/>
            <a:ext cx="9144000" cy="1016000"/>
          </a:xfrm>
          <a:prstGeom prst="rect">
            <a:avLst/>
          </a:prstGeom>
          <a:noFill/>
        </p:spPr>
        <p:txBody>
          <a:bodyPr wrap="square" rtlCol="0">
            <a:spAutoFit/>
          </a:bodyPr>
          <a:lstStyle/>
          <a:p>
            <a:pPr algn="ctr"/>
            <a:r>
              <a:rPr lang="en-US" b="0" dirty="0" smtClean="0">
                <a:solidFill>
                  <a:srgbClr val="FFD7AF"/>
                </a:solidFill>
                <a:effectLst>
                  <a:outerShdw blurRad="38100" dist="38100" dir="2700000" algn="tl">
                    <a:srgbClr val="000000">
                      <a:alpha val="50000"/>
                    </a:srgbClr>
                  </a:outerShdw>
                </a:effectLst>
                <a:latin typeface="+mj-lt"/>
              </a:rPr>
              <a:t>Prohibited Uses</a:t>
            </a:r>
            <a:endParaRPr lang="en-US" b="0" dirty="0">
              <a:solidFill>
                <a:srgbClr val="FFD7AF"/>
              </a:solidFill>
              <a:effectLst>
                <a:outerShdw blurRad="38100" dist="38100" dir="2700000" algn="tl">
                  <a:srgbClr val="000000">
                    <a:alpha val="50000"/>
                  </a:srgbClr>
                </a:outerShdw>
              </a:effectLst>
              <a:latin typeface="+mj-lt"/>
            </a:endParaRPr>
          </a:p>
        </p:txBody>
      </p:sp>
      <p:pic>
        <p:nvPicPr>
          <p:cNvPr id="20484" name="Picture 4" descr="http://www.celebratebig.com/pacific-northwest/oakville-game-of-logging-chainsaw-tree-felling-yarding-bucking-course/oakville-game-of-logging-chainsaw-tree-yarding-bucking-course-cutting-log-length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671" b="12240"/>
          <a:stretch/>
        </p:blipFill>
        <p:spPr bwMode="auto">
          <a:xfrm>
            <a:off x="965697" y="1827068"/>
            <a:ext cx="3716380" cy="4216340"/>
          </a:xfrm>
          <a:prstGeom prst="rect">
            <a:avLst/>
          </a:prstGeom>
          <a:noFill/>
          <a:ln w="12700">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400142"/>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descr="Stationery"/>
          <p:cNvSpPr txBox="1">
            <a:spLocks noChangeArrowheads="1"/>
          </p:cNvSpPr>
          <p:nvPr/>
        </p:nvSpPr>
        <p:spPr bwMode="auto">
          <a:xfrm>
            <a:off x="451262" y="1365662"/>
            <a:ext cx="8241476" cy="5035138"/>
          </a:xfrm>
          <a:prstGeom prst="rect">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lIns="365760" tIns="182880" rIns="365760" bIns="18288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5C0000"/>
              </a:solidFill>
              <a:effectLst/>
              <a:uLnTx/>
              <a:uFillTx/>
            </a:endParaRPr>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15064" t="16555" r="14118" b="489"/>
          <a:stretch/>
        </p:blipFill>
        <p:spPr>
          <a:xfrm>
            <a:off x="761989" y="1675090"/>
            <a:ext cx="3797015" cy="4416280"/>
          </a:xfrm>
          <a:prstGeom prst="rect">
            <a:avLst/>
          </a:prstGeom>
          <a:ln>
            <a:solidFill>
              <a:schemeClr val="bg1"/>
            </a:solidFill>
          </a:ln>
        </p:spPr>
      </p:pic>
      <p:sp>
        <p:nvSpPr>
          <p:cNvPr id="4" name="TextBox 3"/>
          <p:cNvSpPr txBox="1"/>
          <p:nvPr/>
        </p:nvSpPr>
        <p:spPr>
          <a:xfrm>
            <a:off x="-1" y="302913"/>
            <a:ext cx="9144000" cy="830997"/>
          </a:xfrm>
          <a:prstGeom prst="rect">
            <a:avLst/>
          </a:prstGeom>
          <a:noFill/>
        </p:spPr>
        <p:txBody>
          <a:bodyPr wrap="square" rtlCol="0">
            <a:spAutoFit/>
          </a:bodyPr>
          <a:lstStyle/>
          <a:p>
            <a:pPr algn="ctr"/>
            <a:r>
              <a:rPr lang="en-US" sz="4800" b="0" dirty="0">
                <a:solidFill>
                  <a:srgbClr val="800000"/>
                </a:solidFill>
                <a:effectLst>
                  <a:outerShdw blurRad="38100" dist="38100" dir="2700000" algn="tl">
                    <a:srgbClr val="000000">
                      <a:alpha val="50000"/>
                    </a:srgbClr>
                  </a:outerShdw>
                </a:effectLst>
                <a:latin typeface="Maiandra GD" pitchFamily="34" charset="0"/>
              </a:rPr>
              <a:t>Prohibited Uses</a:t>
            </a:r>
          </a:p>
        </p:txBody>
      </p:sp>
      <p:sp>
        <p:nvSpPr>
          <p:cNvPr id="5" name="Content Placeholder 6"/>
          <p:cNvSpPr txBox="1">
            <a:spLocks/>
          </p:cNvSpPr>
          <p:nvPr/>
        </p:nvSpPr>
        <p:spPr>
          <a:xfrm>
            <a:off x="4797548" y="2233651"/>
            <a:ext cx="3650107" cy="2598739"/>
          </a:xfrm>
          <a:prstGeom prst="rect">
            <a:avLst/>
          </a:prstGeom>
          <a:noFill/>
          <a:effectLst/>
        </p:spPr>
        <p:txBody>
          <a:bodyPr>
            <a:normAutofit/>
          </a:bodyPr>
          <a:lst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fontAlgn="auto">
              <a:spcBef>
                <a:spcPts val="0"/>
              </a:spcBef>
              <a:spcAft>
                <a:spcPts val="0"/>
              </a:spcAft>
              <a:buFont typeface="Wingdings 2"/>
              <a:buNone/>
            </a:pPr>
            <a:r>
              <a:rPr lang="en-US" sz="2400" b="0" dirty="0">
                <a:latin typeface="Arial" panose="020B0604020202020204" pitchFamily="34" charset="0"/>
                <a:cs typeface="Arial" panose="020B0604020202020204" pitchFamily="34" charset="0"/>
              </a:rPr>
              <a:t>1) “</a:t>
            </a:r>
            <a:r>
              <a:rPr lang="en-US" sz="2400" b="0" i="1" dirty="0">
                <a:latin typeface="Arial" panose="020B0604020202020204" pitchFamily="34" charset="0"/>
                <a:cs typeface="Arial" panose="020B0604020202020204" pitchFamily="34" charset="0"/>
              </a:rPr>
              <a:t>Except as specifically provided for in this Act…</a:t>
            </a:r>
            <a:r>
              <a:rPr lang="en-US" sz="2400" b="0" dirty="0">
                <a:latin typeface="Arial" panose="020B0604020202020204" pitchFamily="34" charset="0"/>
                <a:cs typeface="Arial" panose="020B0604020202020204" pitchFamily="34" charset="0"/>
              </a:rPr>
              <a:t>”</a:t>
            </a:r>
          </a:p>
          <a:p>
            <a:pPr marL="0" indent="0" fontAlgn="auto">
              <a:spcBef>
                <a:spcPts val="0"/>
              </a:spcBef>
              <a:spcAft>
                <a:spcPts val="0"/>
              </a:spcAft>
              <a:buFont typeface="Wingdings 2"/>
              <a:buNone/>
            </a:pPr>
            <a:endParaRPr lang="en-US" sz="1200" b="0" dirty="0">
              <a:latin typeface="Arial" panose="020B0604020202020204" pitchFamily="34" charset="0"/>
              <a:cs typeface="Arial" panose="020B0604020202020204" pitchFamily="34" charset="0"/>
            </a:endParaRPr>
          </a:p>
          <a:p>
            <a:pPr marL="0" indent="0" fontAlgn="auto">
              <a:spcBef>
                <a:spcPts val="0"/>
              </a:spcBef>
              <a:spcAft>
                <a:spcPts val="0"/>
              </a:spcAft>
              <a:buFont typeface="Wingdings 2"/>
              <a:buNone/>
            </a:pPr>
            <a:r>
              <a:rPr lang="en-US" sz="2400" b="0" dirty="0">
                <a:latin typeface="Arial" panose="020B0604020202020204" pitchFamily="34" charset="0"/>
                <a:cs typeface="Arial" panose="020B0604020202020204" pitchFamily="34" charset="0"/>
              </a:rPr>
              <a:t>2)</a:t>
            </a:r>
            <a:r>
              <a:rPr lang="en-US" sz="2400" b="0" i="1" dirty="0">
                <a:latin typeface="Arial" panose="020B0604020202020204" pitchFamily="34" charset="0"/>
                <a:cs typeface="Arial" panose="020B0604020202020204" pitchFamily="34" charset="0"/>
              </a:rPr>
              <a:t> “…subject to existing private rights…”</a:t>
            </a:r>
            <a:endParaRPr lang="en-US" sz="2400" b="0" dirty="0">
              <a:latin typeface="Arial" panose="020B0604020202020204" pitchFamily="34" charset="0"/>
              <a:cs typeface="Arial" panose="020B0604020202020204" pitchFamily="34" charset="0"/>
            </a:endParaRPr>
          </a:p>
          <a:p>
            <a:pPr marL="0" indent="0" fontAlgn="auto">
              <a:spcBef>
                <a:spcPts val="0"/>
              </a:spcBef>
              <a:spcAft>
                <a:spcPts val="0"/>
              </a:spcAft>
              <a:buFont typeface="Wingdings 2"/>
              <a:buNone/>
            </a:pPr>
            <a:endParaRPr lang="en-US" sz="1200" b="0" i="1" dirty="0">
              <a:latin typeface="Arial" panose="020B0604020202020204" pitchFamily="34" charset="0"/>
              <a:cs typeface="Arial" panose="020B0604020202020204" pitchFamily="34" charset="0"/>
            </a:endParaRPr>
          </a:p>
          <a:p>
            <a:pPr marL="0" indent="0" fontAlgn="auto">
              <a:spcBef>
                <a:spcPts val="0"/>
              </a:spcBef>
              <a:spcAft>
                <a:spcPts val="0"/>
              </a:spcAft>
              <a:buFont typeface="Wingdings 2"/>
              <a:buNone/>
            </a:pPr>
            <a:r>
              <a:rPr lang="en-US" sz="2400" b="0" dirty="0">
                <a:latin typeface="Arial" panose="020B0604020202020204" pitchFamily="34" charset="0"/>
                <a:cs typeface="Arial" panose="020B0604020202020204" pitchFamily="34" charset="0"/>
              </a:rPr>
              <a:t>3) Other provisions of law</a:t>
            </a:r>
          </a:p>
        </p:txBody>
      </p:sp>
      <p:sp>
        <p:nvSpPr>
          <p:cNvPr id="6" name="Content Placeholder 6"/>
          <p:cNvSpPr txBox="1">
            <a:spLocks/>
          </p:cNvSpPr>
          <p:nvPr/>
        </p:nvSpPr>
        <p:spPr>
          <a:xfrm>
            <a:off x="4797548" y="4832390"/>
            <a:ext cx="3650107" cy="739775"/>
          </a:xfrm>
          <a:prstGeom prst="rect">
            <a:avLst/>
          </a:prstGeom>
          <a:noFill/>
          <a:effectLst/>
        </p:spPr>
        <p:txBody>
          <a:bodyPr/>
          <a:lst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gn="ctr" fontAlgn="auto">
              <a:spcBef>
                <a:spcPts val="0"/>
              </a:spcBef>
              <a:spcAft>
                <a:spcPts val="0"/>
              </a:spcAft>
              <a:buFont typeface="Wingdings 2"/>
              <a:buNone/>
            </a:pPr>
            <a:r>
              <a:rPr lang="en-US"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a:t>
            </a:r>
          </a:p>
          <a:p>
            <a:pPr marL="0" indent="0" fontAlgn="auto">
              <a:spcAft>
                <a:spcPts val="0"/>
              </a:spcAft>
              <a:buFont typeface="Wingdings 2"/>
              <a:buNone/>
            </a:pPr>
            <a:endParaRPr lang="en-US" sz="2400" b="0" dirty="0">
              <a:latin typeface="Arial" panose="020B0604020202020204" pitchFamily="34" charset="0"/>
              <a:cs typeface="Arial" panose="020B0604020202020204" pitchFamily="34" charset="0"/>
            </a:endParaRPr>
          </a:p>
        </p:txBody>
      </p:sp>
      <p:sp>
        <p:nvSpPr>
          <p:cNvPr id="7" name="Text Box 3"/>
          <p:cNvSpPr txBox="1">
            <a:spLocks noChangeArrowheads="1"/>
          </p:cNvSpPr>
          <p:nvPr/>
        </p:nvSpPr>
        <p:spPr bwMode="auto">
          <a:xfrm>
            <a:off x="4797548" y="1587320"/>
            <a:ext cx="3585261" cy="646331"/>
          </a:xfrm>
          <a:prstGeom prst="rect">
            <a:avLst/>
          </a:prstGeom>
          <a:noFill/>
          <a:ln w="9525">
            <a:noFill/>
            <a:miter lim="800000"/>
            <a:headEnd/>
            <a:tailEnd/>
          </a:ln>
          <a:effectLst/>
        </p:spPr>
        <p:txBody>
          <a:bodyPr wrap="square">
            <a:spAutoFit/>
          </a:bodyPr>
          <a:lstStyle/>
          <a:p>
            <a:pPr eaLnBrk="1" hangingPunct="1">
              <a:spcBef>
                <a:spcPct val="50000"/>
              </a:spcBef>
            </a:pPr>
            <a:r>
              <a:rPr kumimoji="0" lang="en-US" sz="3600" dirty="0">
                <a:solidFill>
                  <a:srgbClr val="800000"/>
                </a:solidFill>
                <a:latin typeface="Centaur" pitchFamily="18" charset="0"/>
              </a:rPr>
              <a:t>Exceptions:</a:t>
            </a:r>
          </a:p>
        </p:txBody>
      </p:sp>
      <p:sp>
        <p:nvSpPr>
          <p:cNvPr id="8" name="&quot;No&quot; Symbol 7"/>
          <p:cNvSpPr/>
          <p:nvPr/>
        </p:nvSpPr>
        <p:spPr bwMode="auto">
          <a:xfrm flipH="1">
            <a:off x="833959" y="2132586"/>
            <a:ext cx="3649377" cy="3484976"/>
          </a:xfrm>
          <a:prstGeom prst="noSmoking">
            <a:avLst>
              <a:gd name="adj" fmla="val 6989"/>
            </a:avLst>
          </a:prstGeom>
          <a:solidFill>
            <a:srgbClr val="FF0000"/>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a:scene3d>
            <a:camera prst="orthographicFront"/>
            <a:lightRig rig="flood" dir="t"/>
          </a:scene3d>
          <a:sp3d prstMaterial="matte">
            <a:bevelT/>
          </a:sp3d>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06317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grpId="0" nodeType="afterEffect">
                                  <p:stCondLst>
                                    <p:cond delay="500"/>
                                  </p:stCondLst>
                                  <p:childTnLst>
                                    <p:anim calcmode="lin" valueType="num">
                                      <p:cBhvr>
                                        <p:cTn id="6" dur="1000"/>
                                        <p:tgtEl>
                                          <p:spTgt spid="8"/>
                                        </p:tgtEl>
                                        <p:attrNameLst>
                                          <p:attrName>ppt_w</p:attrName>
                                        </p:attrNameLst>
                                      </p:cBhvr>
                                      <p:tavLst>
                                        <p:tav tm="0">
                                          <p:val>
                                            <p:strVal val="ppt_w"/>
                                          </p:val>
                                        </p:tav>
                                        <p:tav tm="100000">
                                          <p:val>
                                            <p:fltVal val="0"/>
                                          </p:val>
                                        </p:tav>
                                      </p:tavLst>
                                    </p:anim>
                                    <p:anim calcmode="lin" valueType="num">
                                      <p:cBhvr>
                                        <p:cTn id="7" dur="1000"/>
                                        <p:tgtEl>
                                          <p:spTgt spid="8"/>
                                        </p:tgtEl>
                                        <p:attrNameLst>
                                          <p:attrName>ppt_h</p:attrName>
                                        </p:attrNameLst>
                                      </p:cBhvr>
                                      <p:tavLst>
                                        <p:tav tm="0">
                                          <p:val>
                                            <p:strVal val="ppt_h"/>
                                          </p:val>
                                        </p:tav>
                                        <p:tav tm="100000">
                                          <p:val>
                                            <p:fltVal val="0"/>
                                          </p:val>
                                        </p:tav>
                                      </p:tavLst>
                                    </p:anim>
                                    <p:animEffect transition="out" filter="fade">
                                      <p:cBhvr>
                                        <p:cTn id="8" dur="1000"/>
                                        <p:tgtEl>
                                          <p:spTgt spid="8"/>
                                        </p:tgtEl>
                                      </p:cBhvr>
                                    </p:animEffect>
                                    <p:set>
                                      <p:cBhvr>
                                        <p:cTn id="9" dur="1" fill="hold">
                                          <p:stCondLst>
                                            <p:cond delay="999"/>
                                          </p:stCondLst>
                                        </p:cTn>
                                        <p:tgtEl>
                                          <p:spTgt spid="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500"/>
                                        <p:tgtEl>
                                          <p:spTgt spid="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fade">
                                      <p:cBhvr>
                                        <p:cTn id="24" dur="500"/>
                                        <p:tgtEl>
                                          <p:spTgt spid="5">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descr="Stationery"/>
          <p:cNvSpPr txBox="1">
            <a:spLocks noChangeArrowheads="1"/>
          </p:cNvSpPr>
          <p:nvPr/>
        </p:nvSpPr>
        <p:spPr bwMode="auto">
          <a:xfrm>
            <a:off x="451262" y="1365662"/>
            <a:ext cx="8241476" cy="5035138"/>
          </a:xfrm>
          <a:prstGeom prst="rect">
            <a:avLst/>
          </a:prstGeom>
          <a:ln>
            <a:headEnd type="none" w="sm" len="sm"/>
            <a:tailEnd type="none" w="sm" len="sm"/>
          </a:ln>
        </p:spPr>
        <p:style>
          <a:lnRef idx="3">
            <a:schemeClr val="lt1"/>
          </a:lnRef>
          <a:fillRef idx="1">
            <a:schemeClr val="accent1"/>
          </a:fillRef>
          <a:effectRef idx="1">
            <a:schemeClr val="accent1"/>
          </a:effectRef>
          <a:fontRef idx="minor">
            <a:schemeClr val="lt1"/>
          </a:fontRef>
        </p:style>
        <p:txBody>
          <a:bodyPr lIns="365760" tIns="182880" rIns="365760" bIns="18288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5C0000"/>
              </a:solidFill>
              <a:effectLst/>
              <a:uLnTx/>
              <a:uFillTx/>
            </a:endParaRPr>
          </a:p>
        </p:txBody>
      </p:sp>
      <p:sp>
        <p:nvSpPr>
          <p:cNvPr id="3" name="TextBox 2"/>
          <p:cNvSpPr txBox="1"/>
          <p:nvPr/>
        </p:nvSpPr>
        <p:spPr>
          <a:xfrm>
            <a:off x="4797548" y="2233651"/>
            <a:ext cx="3650106" cy="34163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Pct val="60000"/>
              <a:buFontTx/>
              <a:buNone/>
              <a:tabLst/>
              <a:defRPr/>
            </a:pPr>
            <a:r>
              <a:rPr kumimoji="0" lang="en-US" sz="2400" b="0" i="0" u="none" strike="noStrike" kern="0" cap="none" spc="0" normalizeH="0" baseline="0" noProof="0" dirty="0">
                <a:ln>
                  <a:noFill/>
                </a:ln>
                <a:solidFill>
                  <a:srgbClr val="000000"/>
                </a:solidFill>
                <a:effectLst/>
                <a:uLnTx/>
                <a:uFillTx/>
              </a:rPr>
              <a:t>4) </a:t>
            </a:r>
            <a:r>
              <a:rPr kumimoji="0" lang="en-US" sz="2400" b="0" i="1" u="none" strike="noStrike" kern="0" cap="none" spc="-30" normalizeH="0" baseline="0" noProof="0" dirty="0">
                <a:ln>
                  <a:noFill/>
                </a:ln>
                <a:solidFill>
                  <a:srgbClr val="000000"/>
                </a:solidFill>
                <a:effectLst/>
                <a:uLnTx/>
                <a:uFillTx/>
              </a:rPr>
              <a:t>“…except as necessary </a:t>
            </a:r>
            <a:r>
              <a:rPr kumimoji="0" lang="en-US" sz="2400" b="0" i="1" u="none" strike="noStrike" kern="0" cap="none" spc="0" normalizeH="0" baseline="0" noProof="0" dirty="0">
                <a:ln>
                  <a:noFill/>
                </a:ln>
                <a:solidFill>
                  <a:srgbClr val="000000"/>
                </a:solidFill>
                <a:effectLst/>
                <a:uLnTx/>
                <a:uFillTx/>
              </a:rPr>
              <a:t>to meet </a:t>
            </a:r>
            <a:r>
              <a:rPr kumimoji="0" lang="en-US" sz="2400" i="1"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rPr>
              <a:t>minimum</a:t>
            </a:r>
            <a:r>
              <a:rPr kumimoji="0" lang="en-US" sz="2400" i="1" u="none" strike="noStrike" kern="0" cap="none" spc="0" normalizeH="0" baseline="0" noProof="0" dirty="0">
                <a:ln>
                  <a:noFill/>
                </a:ln>
                <a:solidFill>
                  <a:srgbClr val="C00000"/>
                </a:solidFill>
                <a:effectLst/>
                <a:uLnTx/>
                <a:uFillTx/>
              </a:rPr>
              <a:t> </a:t>
            </a:r>
            <a:r>
              <a:rPr kumimoji="0" lang="en-US" sz="2400" i="1"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rPr>
              <a:t>requirements</a:t>
            </a:r>
            <a:r>
              <a:rPr kumimoji="0" lang="en-US" sz="2400" i="1" u="none" strike="noStrike" kern="0" cap="none" spc="0" normalizeH="0" baseline="0" noProof="0" dirty="0">
                <a:ln>
                  <a:noFill/>
                </a:ln>
                <a:solidFill>
                  <a:srgbClr val="C00000"/>
                </a:solidFill>
                <a:effectLst/>
                <a:uLnTx/>
                <a:uFillTx/>
              </a:rPr>
              <a:t> </a:t>
            </a:r>
            <a:r>
              <a:rPr kumimoji="0" lang="en-US" sz="2400" b="0" i="1" u="none" strike="noStrike" kern="0" cap="none" spc="0" normalizeH="0" baseline="0" noProof="0" dirty="0">
                <a:ln>
                  <a:noFill/>
                </a:ln>
                <a:solidFill>
                  <a:srgbClr val="000000"/>
                </a:solidFill>
                <a:effectLst/>
                <a:uLnTx/>
                <a:uFillTx/>
              </a:rPr>
              <a:t>for the administration of the area for the purpose of this Act…” 	     </a:t>
            </a:r>
            <a:r>
              <a:rPr kumimoji="0" lang="en-US" sz="2400" b="0" i="0" u="none" strike="noStrike" kern="0" cap="none" spc="0" normalizeH="0" baseline="0" noProof="0" dirty="0">
                <a:ln>
                  <a:noFill/>
                </a:ln>
                <a:solidFill>
                  <a:srgbClr val="000000"/>
                </a:solidFill>
                <a:effectLst/>
                <a:uLnTx/>
                <a:uFillTx/>
              </a:rPr>
              <a:t>Sec 4(c)</a:t>
            </a:r>
          </a:p>
          <a:p>
            <a:pPr marL="0" marR="0" lvl="0" indent="0" algn="ctr" defTabSz="914400" eaLnBrk="1" fontAlgn="auto" latinLnBrk="0" hangingPunct="1">
              <a:lnSpc>
                <a:spcPct val="100000"/>
              </a:lnSpc>
              <a:spcBef>
                <a:spcPts val="0"/>
              </a:spcBef>
              <a:spcAft>
                <a:spcPts val="0"/>
              </a:spcAft>
              <a:buClrTx/>
              <a:buSzPct val="60000"/>
              <a:buFontTx/>
              <a:buNone/>
              <a:tabLst/>
              <a:defRPr/>
            </a:pPr>
            <a:endParaRPr kumimoji="0" lang="en-US" sz="3600" b="0" i="0" u="none" strike="noStrike" kern="0" cap="none" spc="0" normalizeH="0" baseline="0" noProof="0" dirty="0">
              <a:ln>
                <a:noFill/>
              </a:ln>
              <a:solidFill>
                <a:srgbClr val="000000"/>
              </a:solidFill>
              <a:effectLst/>
              <a:uLnTx/>
              <a:uFillTx/>
            </a:endParaRPr>
          </a:p>
          <a:p>
            <a:pPr marL="0" marR="0" lvl="0" indent="0" algn="ctr" defTabSz="914400" eaLnBrk="1" fontAlgn="auto" latinLnBrk="0" hangingPunct="1">
              <a:lnSpc>
                <a:spcPct val="100000"/>
              </a:lnSpc>
              <a:spcBef>
                <a:spcPts val="0"/>
              </a:spcBef>
              <a:spcAft>
                <a:spcPts val="0"/>
              </a:spcAft>
              <a:buClrTx/>
              <a:buSzPct val="60000"/>
              <a:buFontTx/>
              <a:buNone/>
              <a:tabLst/>
              <a:defRPr/>
            </a:pPr>
            <a:r>
              <a:rPr kumimoji="0" lang="en-US" sz="36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rPr>
              <a:t>		    </a:t>
            </a:r>
            <a:r>
              <a:rPr kumimoji="0" lang="en-US" sz="3600"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rPr>
              <a:t>MRA</a:t>
            </a:r>
          </a:p>
        </p:txBody>
      </p:sp>
      <p:pic>
        <p:nvPicPr>
          <p:cNvPr id="4" name="Picture 6" descr="http://4.bp.blogspot.com/_uSeTRPCj0ns/TFxuBX6cVJI/AAAAAAAAAjw/Ln6sQREOL-Y/s1600/IMG_1472.JPG"/>
          <p:cNvPicPr>
            <a:picLocks noChangeAspect="1" noChangeArrowheads="1"/>
          </p:cNvPicPr>
          <p:nvPr/>
        </p:nvPicPr>
        <p:blipFill rotWithShape="1">
          <a:blip r:embed="rId3" cstate="print"/>
          <a:srcRect l="12884" r="19345"/>
          <a:stretch/>
        </p:blipFill>
        <p:spPr bwMode="auto">
          <a:xfrm>
            <a:off x="761997" y="1675090"/>
            <a:ext cx="3797013" cy="4416281"/>
          </a:xfrm>
          <a:prstGeom prst="rect">
            <a:avLst/>
          </a:prstGeom>
          <a:noFill/>
          <a:ln w="9525">
            <a:solidFill>
              <a:srgbClr val="000000"/>
            </a:solidFill>
          </a:ln>
        </p:spPr>
      </p:pic>
      <p:sp>
        <p:nvSpPr>
          <p:cNvPr id="5" name="&quot;No&quot; Symbol 4"/>
          <p:cNvSpPr/>
          <p:nvPr/>
        </p:nvSpPr>
        <p:spPr bwMode="auto">
          <a:xfrm flipH="1">
            <a:off x="833959" y="2132586"/>
            <a:ext cx="3649377" cy="3484976"/>
          </a:xfrm>
          <a:prstGeom prst="noSmoking">
            <a:avLst>
              <a:gd name="adj" fmla="val 6989"/>
            </a:avLst>
          </a:prstGeom>
          <a:solidFill>
            <a:srgbClr val="FF0000"/>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a:scene3d>
            <a:camera prst="orthographicFront"/>
            <a:lightRig rig="flood" dir="t"/>
          </a:scene3d>
          <a:sp3d prstMaterial="matte">
            <a:bevelT/>
          </a:sp3d>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TextBox 5"/>
          <p:cNvSpPr txBox="1"/>
          <p:nvPr/>
        </p:nvSpPr>
        <p:spPr>
          <a:xfrm>
            <a:off x="-1" y="302913"/>
            <a:ext cx="9144000" cy="830997"/>
          </a:xfrm>
          <a:prstGeom prst="rect">
            <a:avLst/>
          </a:prstGeom>
          <a:noFill/>
        </p:spPr>
        <p:txBody>
          <a:bodyPr wrap="square" rtlCol="0">
            <a:spAutoFit/>
          </a:bodyPr>
          <a:lstStyle/>
          <a:p>
            <a:pPr algn="ctr"/>
            <a:r>
              <a:rPr lang="en-US" sz="4800" b="0" dirty="0">
                <a:solidFill>
                  <a:srgbClr val="800000"/>
                </a:solidFill>
                <a:effectLst>
                  <a:outerShdw blurRad="38100" dist="38100" dir="2700000" algn="tl">
                    <a:srgbClr val="000000">
                      <a:alpha val="50000"/>
                    </a:srgbClr>
                  </a:outerShdw>
                </a:effectLst>
                <a:latin typeface="Maiandra GD" pitchFamily="34" charset="0"/>
              </a:rPr>
              <a:t>Prohibited Uses</a:t>
            </a:r>
          </a:p>
        </p:txBody>
      </p:sp>
      <p:sp>
        <p:nvSpPr>
          <p:cNvPr id="7" name="Text Box 3"/>
          <p:cNvSpPr txBox="1">
            <a:spLocks noChangeArrowheads="1"/>
          </p:cNvSpPr>
          <p:nvPr/>
        </p:nvSpPr>
        <p:spPr bwMode="auto">
          <a:xfrm>
            <a:off x="4797548" y="1587320"/>
            <a:ext cx="3585261" cy="646331"/>
          </a:xfrm>
          <a:prstGeom prst="rect">
            <a:avLst/>
          </a:prstGeom>
          <a:noFill/>
          <a:ln w="9525">
            <a:noFill/>
            <a:miter lim="800000"/>
            <a:headEnd/>
            <a:tailEnd/>
          </a:ln>
          <a:effectLst/>
        </p:spPr>
        <p:txBody>
          <a:bodyPr wrap="square">
            <a:spAutoFit/>
          </a:bodyPr>
          <a:lstStyle/>
          <a:p>
            <a:pPr eaLnBrk="1" hangingPunct="1">
              <a:spcBef>
                <a:spcPct val="50000"/>
              </a:spcBef>
            </a:pPr>
            <a:r>
              <a:rPr kumimoji="0" lang="en-US" sz="3600" dirty="0">
                <a:solidFill>
                  <a:srgbClr val="800000"/>
                </a:solidFill>
                <a:latin typeface="Centaur" pitchFamily="18" charset="0"/>
              </a:rPr>
              <a:t>Exceptions:</a:t>
            </a:r>
          </a:p>
        </p:txBody>
      </p:sp>
      <p:sp>
        <p:nvSpPr>
          <p:cNvPr id="8" name="Bent Arrow 7"/>
          <p:cNvSpPr/>
          <p:nvPr/>
        </p:nvSpPr>
        <p:spPr bwMode="auto">
          <a:xfrm flipV="1">
            <a:off x="6393069" y="4685440"/>
            <a:ext cx="715873" cy="828225"/>
          </a:xfrm>
          <a:prstGeom prst="bentArrow">
            <a:avLst>
              <a:gd name="adj1" fmla="val 29456"/>
              <a:gd name="adj2" fmla="val 27228"/>
              <a:gd name="adj3" fmla="val 25000"/>
              <a:gd name="adj4" fmla="val 43750"/>
            </a:avLst>
          </a:prstGeom>
          <a:solidFill>
            <a:srgbClr val="C00000"/>
          </a:solidFill>
          <a:ln w="12700" cap="flat" cmpd="sng" algn="ctr">
            <a:solidFill>
              <a:srgbClr val="C00000"/>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41017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grpId="0" nodeType="afterEffect">
                                  <p:stCondLst>
                                    <p:cond delay="50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Effect transition="out" filter="fade">
                                      <p:cBhvr>
                                        <p:cTn id="8" dur="1000"/>
                                        <p:tgtEl>
                                          <p:spTgt spid="5"/>
                                        </p:tgtEl>
                                      </p:cBhvr>
                                    </p:animEffect>
                                    <p:set>
                                      <p:cBhvr>
                                        <p:cTn id="9" dur="1" fill="hold">
                                          <p:stCondLst>
                                            <p:cond delay="9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06973" y="126126"/>
            <a:ext cx="7772400" cy="2554013"/>
          </a:xfrm>
        </p:spPr>
        <p:txBody>
          <a:bodyPr/>
          <a:lstStyle/>
          <a:p>
            <a:r>
              <a:rPr lang="en-US" sz="4800" dirty="0" smtClean="0"/>
              <a:t>Forest Service Manual 2320</a:t>
            </a:r>
            <a:br>
              <a:rPr lang="en-US" sz="4800" dirty="0" smtClean="0"/>
            </a:br>
            <a:r>
              <a:rPr lang="en-US" sz="4800" dirty="0" smtClean="0"/>
              <a:t>Wilderness Management</a:t>
            </a:r>
            <a:endParaRPr lang="en-US" sz="4800" dirty="0"/>
          </a:p>
        </p:txBody>
      </p:sp>
      <p:sp>
        <p:nvSpPr>
          <p:cNvPr id="3" name="Subtitle 2"/>
          <p:cNvSpPr>
            <a:spLocks noGrp="1"/>
          </p:cNvSpPr>
          <p:nvPr>
            <p:ph type="subTitle" idx="1"/>
          </p:nvPr>
        </p:nvSpPr>
        <p:spPr>
          <a:xfrm>
            <a:off x="606973" y="2443655"/>
            <a:ext cx="8284779" cy="3578773"/>
          </a:xfrm>
        </p:spPr>
        <p:txBody>
          <a:bodyPr/>
          <a:lstStyle/>
          <a:p>
            <a:pPr algn="l"/>
            <a:r>
              <a:rPr lang="en-US" dirty="0" smtClean="0"/>
              <a:t>Management </a:t>
            </a:r>
            <a:r>
              <a:rPr lang="en-US" dirty="0"/>
              <a:t>of Fire - The objectives of fire management in wilderness are to:</a:t>
            </a:r>
            <a:endParaRPr lang="en-US" dirty="0" smtClean="0"/>
          </a:p>
          <a:p>
            <a:pPr marL="457200" indent="-457200" algn="l">
              <a:buFont typeface="Arial" panose="020B0604020202020204" pitchFamily="34" charset="0"/>
              <a:buChar char="•"/>
            </a:pPr>
            <a:r>
              <a:rPr lang="en-US" dirty="0" smtClean="0"/>
              <a:t>Permit </a:t>
            </a:r>
            <a:r>
              <a:rPr lang="en-US" dirty="0"/>
              <a:t>lightening fires to play, as nearly </a:t>
            </a:r>
            <a:r>
              <a:rPr lang="en-US" dirty="0" smtClean="0"/>
              <a:t>as possible</a:t>
            </a:r>
            <a:r>
              <a:rPr lang="en-US" dirty="0"/>
              <a:t>, their </a:t>
            </a:r>
            <a:r>
              <a:rPr lang="en-US" b="1" dirty="0">
                <a:solidFill>
                  <a:srgbClr val="C00000"/>
                </a:solidFill>
              </a:rPr>
              <a:t>natural ecological role </a:t>
            </a:r>
            <a:r>
              <a:rPr lang="en-US" dirty="0" smtClean="0"/>
              <a:t>in wilderness  </a:t>
            </a:r>
          </a:p>
          <a:p>
            <a:pPr marL="457200" indent="-457200" algn="l">
              <a:buFont typeface="Arial" panose="020B0604020202020204" pitchFamily="34" charset="0"/>
              <a:buChar char="•"/>
            </a:pPr>
            <a:r>
              <a:rPr lang="en-US" dirty="0" smtClean="0"/>
              <a:t>Reduce </a:t>
            </a:r>
            <a:r>
              <a:rPr lang="en-US" dirty="0"/>
              <a:t>to an </a:t>
            </a:r>
            <a:r>
              <a:rPr lang="en-US" b="1" dirty="0">
                <a:solidFill>
                  <a:srgbClr val="C00000"/>
                </a:solidFill>
                <a:effectLst>
                  <a:outerShdw blurRad="38100" dist="38100" dir="2700000" algn="tl">
                    <a:srgbClr val="000000">
                      <a:alpha val="43137"/>
                    </a:srgbClr>
                  </a:outerShdw>
                </a:effectLst>
              </a:rPr>
              <a:t>acceptable </a:t>
            </a:r>
            <a:r>
              <a:rPr lang="en-US" b="1" dirty="0" smtClean="0">
                <a:solidFill>
                  <a:srgbClr val="C00000"/>
                </a:solidFill>
                <a:effectLst>
                  <a:outerShdw blurRad="38100" dist="38100" dir="2700000" algn="tl">
                    <a:srgbClr val="000000">
                      <a:alpha val="43137"/>
                    </a:srgbClr>
                  </a:outerShdw>
                </a:effectLst>
              </a:rPr>
              <a:t>level, risks </a:t>
            </a:r>
            <a:r>
              <a:rPr lang="en-US" b="1" dirty="0">
                <a:solidFill>
                  <a:srgbClr val="C00000"/>
                </a:solidFill>
                <a:effectLst>
                  <a:outerShdw blurRad="38100" dist="38100" dir="2700000" algn="tl">
                    <a:srgbClr val="000000">
                      <a:alpha val="43137"/>
                    </a:srgbClr>
                  </a:outerShdw>
                </a:effectLst>
              </a:rPr>
              <a:t>&amp; </a:t>
            </a:r>
            <a:r>
              <a:rPr lang="en-US" b="1" dirty="0" smtClean="0">
                <a:solidFill>
                  <a:srgbClr val="C00000"/>
                </a:solidFill>
                <a:effectLst>
                  <a:outerShdw blurRad="38100" dist="38100" dir="2700000" algn="tl">
                    <a:srgbClr val="000000">
                      <a:alpha val="43137"/>
                    </a:srgbClr>
                  </a:outerShdw>
                </a:effectLst>
              </a:rPr>
              <a:t>impacts</a:t>
            </a:r>
            <a:r>
              <a:rPr lang="en-US" dirty="0" smtClean="0"/>
              <a:t> within and outside of wilderness </a:t>
            </a:r>
          </a:p>
          <a:p>
            <a:r>
              <a:rPr lang="en-US" dirty="0" smtClean="0"/>
              <a:t>(2324.21</a:t>
            </a:r>
            <a:r>
              <a:rPr lang="en-US" dirty="0"/>
              <a:t>)</a:t>
            </a:r>
          </a:p>
          <a:p>
            <a:endParaRPr lang="en-US" dirty="0"/>
          </a:p>
        </p:txBody>
      </p:sp>
    </p:spTree>
    <p:extLst>
      <p:ext uri="{BB962C8B-B14F-4D97-AF65-F5344CB8AC3E}">
        <p14:creationId xmlns:p14="http://schemas.microsoft.com/office/powerpoint/2010/main" val="22848140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141891"/>
            <a:ext cx="7772400" cy="1308537"/>
          </a:xfrm>
        </p:spPr>
        <p:txBody>
          <a:bodyPr/>
          <a:lstStyle/>
          <a:p>
            <a:r>
              <a:rPr lang="en-US" sz="4000" dirty="0" smtClean="0"/>
              <a:t>FSM 2320</a:t>
            </a:r>
            <a:endParaRPr lang="en-US" sz="4000" dirty="0"/>
          </a:p>
        </p:txBody>
      </p:sp>
      <p:sp>
        <p:nvSpPr>
          <p:cNvPr id="4" name="Subtitle 3"/>
          <p:cNvSpPr>
            <a:spLocks noGrp="1"/>
          </p:cNvSpPr>
          <p:nvPr>
            <p:ph type="subTitle" idx="1"/>
          </p:nvPr>
        </p:nvSpPr>
        <p:spPr>
          <a:xfrm>
            <a:off x="394138" y="1450428"/>
            <a:ext cx="8607971" cy="4188372"/>
          </a:xfrm>
        </p:spPr>
        <p:txBody>
          <a:bodyPr/>
          <a:lstStyle/>
          <a:p>
            <a:pPr algn="l"/>
            <a:r>
              <a:rPr lang="en-US" dirty="0"/>
              <a:t>Preference to methods &amp; equipment causing </a:t>
            </a:r>
            <a:r>
              <a:rPr lang="en-US" b="1" dirty="0">
                <a:solidFill>
                  <a:srgbClr val="C00000"/>
                </a:solidFill>
              </a:rPr>
              <a:t>least alteration &amp; disturbance </a:t>
            </a:r>
            <a:r>
              <a:rPr lang="en-US" b="1" dirty="0"/>
              <a:t>  </a:t>
            </a:r>
            <a:r>
              <a:rPr lang="en-US" dirty="0"/>
              <a:t>(2324.23</a:t>
            </a:r>
            <a:r>
              <a:rPr lang="en-US" dirty="0" smtClean="0"/>
              <a:t>)</a:t>
            </a:r>
          </a:p>
          <a:p>
            <a:pPr algn="l"/>
            <a:endParaRPr lang="en-US" dirty="0"/>
          </a:p>
          <a:p>
            <a:pPr algn="l"/>
            <a:r>
              <a:rPr lang="en-US" dirty="0"/>
              <a:t>Allow motorized </a:t>
            </a:r>
            <a:r>
              <a:rPr lang="en-US" dirty="0" smtClean="0"/>
              <a:t>equipment </a:t>
            </a:r>
            <a:r>
              <a:rPr lang="en-US" dirty="0"/>
              <a:t>&amp; mechanized transport only in emergencies with</a:t>
            </a:r>
            <a:r>
              <a:rPr lang="en-US" b="1" dirty="0">
                <a:solidFill>
                  <a:srgbClr val="C00000"/>
                </a:solidFill>
              </a:rPr>
              <a:t> “unescapable urgency”</a:t>
            </a:r>
            <a:r>
              <a:rPr lang="en-US" dirty="0"/>
              <a:t> and “temp need for speed”   (2326.1)</a:t>
            </a:r>
          </a:p>
          <a:p>
            <a:endParaRPr lang="en-US" dirty="0"/>
          </a:p>
        </p:txBody>
      </p:sp>
    </p:spTree>
    <p:extLst>
      <p:ext uri="{BB962C8B-B14F-4D97-AF65-F5344CB8AC3E}">
        <p14:creationId xmlns:p14="http://schemas.microsoft.com/office/powerpoint/2010/main" val="1381620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8" descr="http://whatdoesgreenmean.net/wp-content/uploads/2009/03/us_population_railways_185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286"/>
          <a:stretch/>
        </p:blipFill>
        <p:spPr bwMode="auto">
          <a:xfrm>
            <a:off x="655824" y="446568"/>
            <a:ext cx="7834768" cy="5954232"/>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6" name="Picture 4" descr="http://simplymarvelous.files.wordpress.com/2008/05/wagon_train-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2634910"/>
            <a:ext cx="3162178" cy="1588179"/>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descr="http://www.kansassampler.org/siteassets/about/8%20Wonders/Trai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3000" y="4368160"/>
            <a:ext cx="3162178" cy="1594535"/>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790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6673"/>
            <a:ext cx="7772400" cy="1133037"/>
          </a:xfrm>
        </p:spPr>
        <p:txBody>
          <a:bodyPr/>
          <a:lstStyle/>
          <a:p>
            <a:r>
              <a:rPr lang="en-US" sz="3600" dirty="0" smtClean="0"/>
              <a:t>FSM 2320</a:t>
            </a:r>
            <a:endParaRPr lang="en-US" sz="3600" dirty="0"/>
          </a:p>
        </p:txBody>
      </p:sp>
      <p:sp>
        <p:nvSpPr>
          <p:cNvPr id="3" name="Subtitle 2"/>
          <p:cNvSpPr>
            <a:spLocks noGrp="1"/>
          </p:cNvSpPr>
          <p:nvPr>
            <p:ph type="subTitle" idx="1"/>
          </p:nvPr>
        </p:nvSpPr>
        <p:spPr>
          <a:xfrm>
            <a:off x="157655" y="1566697"/>
            <a:ext cx="8860221" cy="4786806"/>
          </a:xfrm>
        </p:spPr>
        <p:txBody>
          <a:bodyPr/>
          <a:lstStyle/>
          <a:p>
            <a:pPr algn="l"/>
            <a:r>
              <a:rPr lang="en-US" dirty="0"/>
              <a:t>Protect </a:t>
            </a:r>
            <a:r>
              <a:rPr lang="en-US" b="1" dirty="0">
                <a:solidFill>
                  <a:srgbClr val="C00000"/>
                </a:solidFill>
                <a:effectLst>
                  <a:outerShdw blurRad="38100" dist="38100" dir="2700000" algn="tl">
                    <a:srgbClr val="000000">
                      <a:alpha val="43137"/>
                    </a:srgbClr>
                  </a:outerShdw>
                </a:effectLst>
              </a:rPr>
              <a:t>Wilderness Character   </a:t>
            </a:r>
            <a:r>
              <a:rPr lang="en-US" dirty="0"/>
              <a:t>(2320.2</a:t>
            </a:r>
            <a:r>
              <a:rPr lang="en-US" dirty="0" smtClean="0"/>
              <a:t>)</a:t>
            </a:r>
          </a:p>
          <a:p>
            <a:pPr algn="l"/>
            <a:endParaRPr lang="en-US" dirty="0"/>
          </a:p>
          <a:p>
            <a:pPr algn="l"/>
            <a:r>
              <a:rPr lang="en-US" dirty="0"/>
              <a:t>Know </a:t>
            </a:r>
            <a:r>
              <a:rPr lang="en-US" b="1" dirty="0">
                <a:solidFill>
                  <a:srgbClr val="C00000"/>
                </a:solidFill>
                <a:effectLst>
                  <a:outerShdw blurRad="38100" dist="38100" dir="2700000" algn="tl">
                    <a:srgbClr val="000000">
                      <a:alpha val="43137"/>
                    </a:srgbClr>
                  </a:outerShdw>
                </a:effectLst>
              </a:rPr>
              <a:t>special provisions </a:t>
            </a:r>
            <a:r>
              <a:rPr lang="en-US" dirty="0"/>
              <a:t>in establishing legislation – some allow for </a:t>
            </a:r>
            <a:r>
              <a:rPr lang="en-US" dirty="0" smtClean="0"/>
              <a:t>non-conforming uses</a:t>
            </a:r>
          </a:p>
          <a:p>
            <a:pPr algn="l"/>
            <a:r>
              <a:rPr lang="en-US" dirty="0" smtClean="0"/>
              <a:t>Use interdisciplinary skills/expertise   </a:t>
            </a:r>
          </a:p>
          <a:p>
            <a:pPr algn="l"/>
            <a:r>
              <a:rPr lang="en-US" dirty="0" smtClean="0"/>
              <a:t>Manage/inform </a:t>
            </a:r>
            <a:r>
              <a:rPr lang="en-US" dirty="0"/>
              <a:t>visitors and public </a:t>
            </a:r>
            <a:endParaRPr lang="en-US" dirty="0" smtClean="0"/>
          </a:p>
          <a:p>
            <a:r>
              <a:rPr lang="en-US" dirty="0" smtClean="0"/>
              <a:t>  </a:t>
            </a:r>
            <a:r>
              <a:rPr lang="en-US" dirty="0"/>
              <a:t>(</a:t>
            </a:r>
            <a:r>
              <a:rPr lang="en-US" dirty="0" smtClean="0"/>
              <a:t>2320.3</a:t>
            </a:r>
            <a:r>
              <a:rPr lang="en-US" dirty="0"/>
              <a:t>)</a:t>
            </a:r>
          </a:p>
          <a:p>
            <a:pPr algn="l"/>
            <a:endParaRPr lang="en-US" dirty="0"/>
          </a:p>
        </p:txBody>
      </p:sp>
    </p:spTree>
    <p:extLst>
      <p:ext uri="{BB962C8B-B14F-4D97-AF65-F5344CB8AC3E}">
        <p14:creationId xmlns:p14="http://schemas.microsoft.com/office/powerpoint/2010/main" val="19071208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662152" y="268015"/>
            <a:ext cx="7898524" cy="1277006"/>
          </a:xfrm>
        </p:spPr>
        <p:txBody>
          <a:bodyPr/>
          <a:lstStyle/>
          <a:p>
            <a:r>
              <a:rPr lang="en-US" dirty="0" smtClean="0"/>
              <a:t>]</a:t>
            </a:r>
            <a:br>
              <a:rPr lang="en-US" dirty="0" smtClean="0"/>
            </a:br>
            <a:r>
              <a:rPr lang="en-US" sz="4000" dirty="0" smtClean="0"/>
              <a:t>Wilderness Fire </a:t>
            </a:r>
            <a:r>
              <a:rPr lang="en-US" sz="4000" dirty="0" err="1" smtClean="0"/>
              <a:t>Mgt</a:t>
            </a:r>
            <a:r>
              <a:rPr lang="en-US" sz="4000" dirty="0" smtClean="0"/>
              <a:t> Approach</a:t>
            </a:r>
            <a:r>
              <a:rPr lang="en-US" dirty="0"/>
              <a:t/>
            </a:r>
            <a:br>
              <a:rPr lang="en-US" dirty="0"/>
            </a:br>
            <a:endParaRPr lang="en-US" dirty="0"/>
          </a:p>
        </p:txBody>
      </p:sp>
      <p:sp>
        <p:nvSpPr>
          <p:cNvPr id="3" name="Subtitle 2"/>
          <p:cNvSpPr>
            <a:spLocks noGrp="1"/>
          </p:cNvSpPr>
          <p:nvPr>
            <p:ph type="subTitle" idx="1"/>
          </p:nvPr>
        </p:nvSpPr>
        <p:spPr>
          <a:xfrm>
            <a:off x="204952" y="1671145"/>
            <a:ext cx="8497614" cy="4367048"/>
          </a:xfrm>
        </p:spPr>
        <p:txBody>
          <a:bodyPr/>
          <a:lstStyle/>
          <a:p>
            <a:pPr algn="l"/>
            <a:r>
              <a:rPr lang="en-US" sz="3600" dirty="0" smtClean="0"/>
              <a:t>Critical </a:t>
            </a:r>
            <a:r>
              <a:rPr lang="en-US" sz="3600" b="1" dirty="0">
                <a:solidFill>
                  <a:srgbClr val="C00000"/>
                </a:solidFill>
                <a:effectLst>
                  <a:outerShdw blurRad="38100" dist="38100" dir="2700000" algn="tl">
                    <a:srgbClr val="000000">
                      <a:alpha val="43137"/>
                    </a:srgbClr>
                  </a:outerShdw>
                </a:effectLst>
              </a:rPr>
              <a:t>natural </a:t>
            </a:r>
            <a:r>
              <a:rPr lang="en-US" sz="3600" b="1" dirty="0" smtClean="0">
                <a:solidFill>
                  <a:srgbClr val="C00000"/>
                </a:solidFill>
                <a:effectLst>
                  <a:outerShdw blurRad="38100" dist="38100" dir="2700000" algn="tl">
                    <a:srgbClr val="000000">
                      <a:alpha val="43137"/>
                    </a:srgbClr>
                  </a:outerShdw>
                </a:effectLst>
              </a:rPr>
              <a:t>process</a:t>
            </a:r>
            <a:r>
              <a:rPr lang="en-US" sz="3600" dirty="0" smtClean="0"/>
              <a:t>, integral </a:t>
            </a:r>
            <a:r>
              <a:rPr lang="en-US" sz="3600" dirty="0"/>
              <a:t>part of fire-adapted ecosystems </a:t>
            </a:r>
          </a:p>
          <a:p>
            <a:pPr algn="l"/>
            <a:endParaRPr lang="en-US" sz="3600" dirty="0" smtClean="0"/>
          </a:p>
          <a:p>
            <a:pPr algn="l"/>
            <a:r>
              <a:rPr lang="en-US" sz="3600" b="1" dirty="0" smtClean="0">
                <a:solidFill>
                  <a:srgbClr val="C00000"/>
                </a:solidFill>
                <a:effectLst>
                  <a:outerShdw blurRad="38100" dist="38100" dir="2700000" algn="tl">
                    <a:srgbClr val="000000">
                      <a:alpha val="43137"/>
                    </a:srgbClr>
                  </a:outerShdw>
                </a:effectLst>
              </a:rPr>
              <a:t>Restraint:</a:t>
            </a:r>
            <a:r>
              <a:rPr lang="en-US" sz="3600" dirty="0" smtClean="0"/>
              <a:t> fire </a:t>
            </a:r>
            <a:r>
              <a:rPr lang="en-US" sz="3600" dirty="0" err="1" smtClean="0"/>
              <a:t>mgt</a:t>
            </a:r>
            <a:r>
              <a:rPr lang="en-US" sz="3600" dirty="0" smtClean="0"/>
              <a:t> </a:t>
            </a:r>
            <a:r>
              <a:rPr lang="en-US" sz="3600" dirty="0"/>
              <a:t>a</a:t>
            </a:r>
            <a:r>
              <a:rPr lang="en-US" sz="3600" dirty="0" smtClean="0"/>
              <a:t>ctions </a:t>
            </a:r>
            <a:r>
              <a:rPr lang="en-US" sz="3600" dirty="0"/>
              <a:t>can degrade Wilderness </a:t>
            </a:r>
            <a:r>
              <a:rPr lang="en-US" sz="3600" dirty="0" smtClean="0"/>
              <a:t>Character</a:t>
            </a:r>
          </a:p>
          <a:p>
            <a:pPr algn="l"/>
            <a:r>
              <a:rPr lang="en-US" sz="3600" dirty="0" smtClean="0"/>
              <a:t>(Particularly Natural </a:t>
            </a:r>
            <a:r>
              <a:rPr lang="en-US" sz="3600" dirty="0"/>
              <a:t>and </a:t>
            </a:r>
            <a:r>
              <a:rPr lang="en-US" sz="3600" dirty="0" smtClean="0"/>
              <a:t>Untrammeled)</a:t>
            </a:r>
            <a:endParaRPr lang="en-US" sz="3600" dirty="0"/>
          </a:p>
          <a:p>
            <a:pPr algn="l"/>
            <a:endParaRPr lang="en-US" dirty="0"/>
          </a:p>
        </p:txBody>
      </p:sp>
    </p:spTree>
    <p:extLst>
      <p:ext uri="{BB962C8B-B14F-4D97-AF65-F5344CB8AC3E}">
        <p14:creationId xmlns:p14="http://schemas.microsoft.com/office/powerpoint/2010/main" val="3150051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662152" y="268015"/>
            <a:ext cx="7898524" cy="1277006"/>
          </a:xfrm>
        </p:spPr>
        <p:txBody>
          <a:bodyPr/>
          <a:lstStyle/>
          <a:p>
            <a:r>
              <a:rPr lang="en-US" dirty="0" smtClean="0"/>
              <a:t>]</a:t>
            </a:r>
            <a:br>
              <a:rPr lang="en-US" dirty="0" smtClean="0"/>
            </a:br>
            <a:r>
              <a:rPr lang="en-US" sz="4000" dirty="0" smtClean="0"/>
              <a:t>Wilderness Fire </a:t>
            </a:r>
            <a:r>
              <a:rPr lang="en-US" sz="4000" dirty="0" err="1" smtClean="0"/>
              <a:t>Mgt</a:t>
            </a:r>
            <a:r>
              <a:rPr lang="en-US" sz="4000" dirty="0" smtClean="0"/>
              <a:t> Approach</a:t>
            </a:r>
            <a:r>
              <a:rPr lang="en-US" dirty="0"/>
              <a:t/>
            </a:r>
            <a:br>
              <a:rPr lang="en-US" dirty="0"/>
            </a:br>
            <a:endParaRPr lang="en-US" dirty="0"/>
          </a:p>
        </p:txBody>
      </p:sp>
      <p:sp>
        <p:nvSpPr>
          <p:cNvPr id="3" name="Subtitle 2"/>
          <p:cNvSpPr>
            <a:spLocks noGrp="1"/>
          </p:cNvSpPr>
          <p:nvPr>
            <p:ph type="subTitle" idx="1"/>
          </p:nvPr>
        </p:nvSpPr>
        <p:spPr>
          <a:xfrm>
            <a:off x="204952" y="1671144"/>
            <a:ext cx="8497614" cy="4855779"/>
          </a:xfrm>
        </p:spPr>
        <p:txBody>
          <a:bodyPr/>
          <a:lstStyle/>
          <a:p>
            <a:pPr algn="l"/>
            <a:r>
              <a:rPr lang="en-US" dirty="0"/>
              <a:t>All n</a:t>
            </a:r>
            <a:r>
              <a:rPr lang="en-US" dirty="0" smtClean="0"/>
              <a:t>atural </a:t>
            </a:r>
            <a:r>
              <a:rPr lang="en-US" dirty="0"/>
              <a:t>f</a:t>
            </a:r>
            <a:r>
              <a:rPr lang="en-US" dirty="0" smtClean="0"/>
              <a:t>ires </a:t>
            </a:r>
            <a:r>
              <a:rPr lang="en-US" dirty="0"/>
              <a:t>in wilderness areas are </a:t>
            </a:r>
            <a:r>
              <a:rPr lang="en-US" b="1" dirty="0" smtClean="0">
                <a:solidFill>
                  <a:srgbClr val="C00000"/>
                </a:solidFill>
                <a:effectLst>
                  <a:outerShdw blurRad="38100" dist="38100" dir="2700000" algn="tl">
                    <a:srgbClr val="000000">
                      <a:alpha val="43137"/>
                    </a:srgbClr>
                  </a:outerShdw>
                </a:effectLst>
              </a:rPr>
              <a:t>managed</a:t>
            </a:r>
          </a:p>
          <a:p>
            <a:pPr algn="l"/>
            <a:endParaRPr lang="en-US" b="1" dirty="0">
              <a:solidFill>
                <a:srgbClr val="C00000"/>
              </a:solidFill>
              <a:effectLst>
                <a:outerShdw blurRad="38100" dist="38100" dir="2700000" algn="tl">
                  <a:srgbClr val="000000">
                    <a:alpha val="43137"/>
                  </a:srgbClr>
                </a:outerShdw>
              </a:effectLst>
            </a:endParaRPr>
          </a:p>
          <a:p>
            <a:pPr algn="l"/>
            <a:r>
              <a:rPr lang="en-US" dirty="0"/>
              <a:t>Response depends on:</a:t>
            </a:r>
          </a:p>
          <a:p>
            <a:pPr algn="l"/>
            <a:r>
              <a:rPr lang="en-US" b="1" dirty="0" smtClean="0">
                <a:solidFill>
                  <a:srgbClr val="C00000"/>
                </a:solidFill>
                <a:effectLst>
                  <a:outerShdw blurRad="38100" dist="38100" dir="2700000" algn="tl">
                    <a:srgbClr val="000000">
                      <a:alpha val="43137"/>
                    </a:srgbClr>
                  </a:outerShdw>
                </a:effectLst>
              </a:rPr>
              <a:t>Firefighter </a:t>
            </a:r>
            <a:r>
              <a:rPr lang="en-US" b="1" dirty="0">
                <a:solidFill>
                  <a:srgbClr val="C00000"/>
                </a:solidFill>
                <a:effectLst>
                  <a:outerShdw blurRad="38100" dist="38100" dir="2700000" algn="tl">
                    <a:srgbClr val="000000">
                      <a:alpha val="43137"/>
                    </a:srgbClr>
                  </a:outerShdw>
                </a:effectLst>
              </a:rPr>
              <a:t>and Public Safety</a:t>
            </a:r>
          </a:p>
          <a:p>
            <a:pPr algn="l"/>
            <a:r>
              <a:rPr lang="en-US" b="1" dirty="0" smtClean="0">
                <a:solidFill>
                  <a:srgbClr val="C00000"/>
                </a:solidFill>
                <a:effectLst>
                  <a:outerShdw blurRad="38100" dist="38100" dir="2700000" algn="tl">
                    <a:srgbClr val="000000">
                      <a:alpha val="43137"/>
                    </a:srgbClr>
                  </a:outerShdw>
                </a:effectLst>
              </a:rPr>
              <a:t>Wilderness Character</a:t>
            </a:r>
          </a:p>
          <a:p>
            <a:pPr algn="l"/>
            <a:r>
              <a:rPr lang="en-US" b="1" dirty="0" smtClean="0">
                <a:solidFill>
                  <a:srgbClr val="C00000"/>
                </a:solidFill>
                <a:effectLst>
                  <a:outerShdw blurRad="38100" dist="38100" dir="2700000" algn="tl">
                    <a:srgbClr val="000000">
                      <a:alpha val="43137"/>
                    </a:srgbClr>
                  </a:outerShdw>
                </a:effectLst>
              </a:rPr>
              <a:t>Other Values- resource, social</a:t>
            </a:r>
          </a:p>
          <a:p>
            <a:pPr algn="l"/>
            <a:r>
              <a:rPr lang="en-US" b="1" dirty="0" smtClean="0">
                <a:solidFill>
                  <a:srgbClr val="C00000"/>
                </a:solidFill>
                <a:effectLst>
                  <a:outerShdw blurRad="38100" dist="38100" dir="2700000" algn="tl">
                    <a:srgbClr val="000000">
                      <a:alpha val="43137"/>
                    </a:srgbClr>
                  </a:outerShdw>
                </a:effectLst>
              </a:rPr>
              <a:t>Available Resources</a:t>
            </a:r>
          </a:p>
          <a:p>
            <a:pPr algn="l"/>
            <a:endParaRPr lang="en-US" b="1" dirty="0">
              <a:solidFill>
                <a:srgbClr val="C00000"/>
              </a:solidFill>
              <a:effectLst>
                <a:outerShdw blurRad="38100" dist="38100" dir="2700000" algn="tl">
                  <a:srgbClr val="000000">
                    <a:alpha val="43137"/>
                  </a:srgbClr>
                </a:outerShdw>
              </a:effectLst>
            </a:endParaRPr>
          </a:p>
          <a:p>
            <a:pPr algn="l"/>
            <a:endParaRPr lang="en-US" dirty="0"/>
          </a:p>
          <a:p>
            <a:pPr algn="l"/>
            <a:r>
              <a:rPr lang="en-US" dirty="0" smtClean="0"/>
              <a:t>Cost </a:t>
            </a:r>
            <a:r>
              <a:rPr lang="en-US" dirty="0"/>
              <a:t>and Convenience Not a </a:t>
            </a:r>
            <a:r>
              <a:rPr lang="en-US" dirty="0" smtClean="0"/>
              <a:t>Driver</a:t>
            </a:r>
            <a:endParaRPr lang="en-US" dirty="0"/>
          </a:p>
        </p:txBody>
      </p:sp>
    </p:spTree>
    <p:extLst>
      <p:ext uri="{BB962C8B-B14F-4D97-AF65-F5344CB8AC3E}">
        <p14:creationId xmlns:p14="http://schemas.microsoft.com/office/powerpoint/2010/main" val="3457017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662152" y="268015"/>
            <a:ext cx="7898524" cy="1277006"/>
          </a:xfrm>
        </p:spPr>
        <p:txBody>
          <a:bodyPr/>
          <a:lstStyle/>
          <a:p>
            <a:r>
              <a:rPr lang="en-US" dirty="0" smtClean="0"/>
              <a:t>]</a:t>
            </a:r>
            <a:br>
              <a:rPr lang="en-US" dirty="0" smtClean="0"/>
            </a:br>
            <a:r>
              <a:rPr lang="en-US" sz="4000" dirty="0" smtClean="0"/>
              <a:t>Wilderness Fire </a:t>
            </a:r>
            <a:r>
              <a:rPr lang="en-US" sz="4000" dirty="0" err="1" smtClean="0"/>
              <a:t>Mgt</a:t>
            </a:r>
            <a:r>
              <a:rPr lang="en-US" sz="4000" dirty="0" smtClean="0"/>
              <a:t> Approach</a:t>
            </a:r>
            <a:r>
              <a:rPr lang="en-US" dirty="0"/>
              <a:t/>
            </a:r>
            <a:br>
              <a:rPr lang="en-US" dirty="0"/>
            </a:br>
            <a:endParaRPr lang="en-US" dirty="0"/>
          </a:p>
        </p:txBody>
      </p:sp>
      <p:sp>
        <p:nvSpPr>
          <p:cNvPr id="3" name="Subtitle 2"/>
          <p:cNvSpPr>
            <a:spLocks noGrp="1"/>
          </p:cNvSpPr>
          <p:nvPr>
            <p:ph type="subTitle" idx="1"/>
          </p:nvPr>
        </p:nvSpPr>
        <p:spPr>
          <a:xfrm>
            <a:off x="204952" y="1671144"/>
            <a:ext cx="8497614" cy="4808483"/>
          </a:xfrm>
        </p:spPr>
        <p:txBody>
          <a:bodyPr/>
          <a:lstStyle/>
          <a:p>
            <a:pPr algn="l"/>
            <a:r>
              <a:rPr lang="en-US" dirty="0"/>
              <a:t>Resource Benefits include</a:t>
            </a:r>
            <a:r>
              <a:rPr lang="en-US" dirty="0" smtClean="0"/>
              <a:t>:</a:t>
            </a:r>
          </a:p>
          <a:p>
            <a:pPr algn="l"/>
            <a:endParaRPr lang="en-US" dirty="0"/>
          </a:p>
          <a:p>
            <a:pPr algn="l"/>
            <a:r>
              <a:rPr lang="en-US" dirty="0"/>
              <a:t>Diverse Vegetation</a:t>
            </a:r>
          </a:p>
          <a:p>
            <a:pPr algn="l"/>
            <a:r>
              <a:rPr lang="en-US" dirty="0"/>
              <a:t>Resilient Forest and Grassland Systems</a:t>
            </a:r>
          </a:p>
          <a:p>
            <a:pPr algn="l"/>
            <a:r>
              <a:rPr lang="en-US" dirty="0"/>
              <a:t>Quality Habitats for wide-range of species</a:t>
            </a:r>
          </a:p>
          <a:p>
            <a:pPr algn="l"/>
            <a:r>
              <a:rPr lang="en-US" dirty="0" smtClean="0"/>
              <a:t>Wilderness Character Qualities Preserved</a:t>
            </a:r>
          </a:p>
          <a:p>
            <a:pPr algn="l"/>
            <a:endParaRPr lang="en-US" dirty="0"/>
          </a:p>
          <a:p>
            <a:pPr algn="l"/>
            <a:r>
              <a:rPr lang="en-US" dirty="0"/>
              <a:t>Each </a:t>
            </a:r>
            <a:r>
              <a:rPr lang="en-US" dirty="0" smtClean="0"/>
              <a:t>natural fire </a:t>
            </a:r>
            <a:r>
              <a:rPr lang="en-US" dirty="0"/>
              <a:t>is an opportunity for Benefit!</a:t>
            </a:r>
          </a:p>
          <a:p>
            <a:pPr algn="l"/>
            <a:endParaRPr lang="en-US" dirty="0"/>
          </a:p>
        </p:txBody>
      </p:sp>
    </p:spTree>
    <p:extLst>
      <p:ext uri="{BB962C8B-B14F-4D97-AF65-F5344CB8AC3E}">
        <p14:creationId xmlns:p14="http://schemas.microsoft.com/office/powerpoint/2010/main" val="3294197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41434"/>
            <a:ext cx="7772400" cy="1403132"/>
          </a:xfrm>
        </p:spPr>
        <p:txBody>
          <a:bodyPr/>
          <a:lstStyle/>
          <a:p>
            <a:r>
              <a:rPr lang="en-US" sz="4400" dirty="0" smtClean="0"/>
              <a:t>Wilderness Fire </a:t>
            </a:r>
            <a:r>
              <a:rPr lang="en-US" sz="4400" dirty="0" err="1" smtClean="0"/>
              <a:t>Mgt</a:t>
            </a:r>
            <a:r>
              <a:rPr lang="en-US" sz="4400" dirty="0" smtClean="0"/>
              <a:t> Approach</a:t>
            </a:r>
            <a:endParaRPr lang="en-US" sz="4400" dirty="0"/>
          </a:p>
        </p:txBody>
      </p:sp>
      <p:sp>
        <p:nvSpPr>
          <p:cNvPr id="3" name="Subtitle 2"/>
          <p:cNvSpPr>
            <a:spLocks noGrp="1"/>
          </p:cNvSpPr>
          <p:nvPr>
            <p:ph type="subTitle" idx="1"/>
          </p:nvPr>
        </p:nvSpPr>
        <p:spPr>
          <a:xfrm>
            <a:off x="331076" y="1844566"/>
            <a:ext cx="8529144" cy="4572000"/>
          </a:xfrm>
        </p:spPr>
        <p:txBody>
          <a:bodyPr/>
          <a:lstStyle/>
          <a:p>
            <a:pPr algn="l"/>
            <a:endParaRPr lang="en-US" dirty="0" smtClean="0"/>
          </a:p>
          <a:p>
            <a:pPr algn="l"/>
            <a:r>
              <a:rPr lang="en-US" dirty="0" smtClean="0"/>
              <a:t>	Impacts </a:t>
            </a:r>
            <a:r>
              <a:rPr lang="en-US" dirty="0"/>
              <a:t>include:</a:t>
            </a:r>
          </a:p>
          <a:p>
            <a:pPr algn="l"/>
            <a:r>
              <a:rPr lang="en-US" dirty="0" smtClean="0"/>
              <a:t>		Smoke</a:t>
            </a:r>
            <a:endParaRPr lang="en-US" dirty="0"/>
          </a:p>
          <a:p>
            <a:pPr algn="l"/>
            <a:r>
              <a:rPr lang="en-US" dirty="0" smtClean="0"/>
              <a:t>		Soil</a:t>
            </a:r>
            <a:r>
              <a:rPr lang="en-US" dirty="0"/>
              <a:t>, Water, other Resource Effects</a:t>
            </a:r>
          </a:p>
          <a:p>
            <a:pPr algn="l"/>
            <a:r>
              <a:rPr lang="en-US" dirty="0" smtClean="0"/>
              <a:t>		Visitors </a:t>
            </a:r>
            <a:r>
              <a:rPr lang="en-US" dirty="0"/>
              <a:t>and Outfitters Displaced</a:t>
            </a:r>
          </a:p>
          <a:p>
            <a:pPr algn="l"/>
            <a:r>
              <a:rPr lang="en-US" dirty="0" smtClean="0"/>
              <a:t>		Threat </a:t>
            </a:r>
            <a:r>
              <a:rPr lang="en-US" dirty="0"/>
              <a:t>to Homes and Property</a:t>
            </a:r>
          </a:p>
          <a:p>
            <a:pPr algn="l"/>
            <a:r>
              <a:rPr lang="en-US" dirty="0" smtClean="0"/>
              <a:t>		Public Support Reduced</a:t>
            </a:r>
            <a:endParaRPr lang="en-US" dirty="0"/>
          </a:p>
          <a:p>
            <a:endParaRPr lang="en-US" dirty="0"/>
          </a:p>
        </p:txBody>
      </p:sp>
    </p:spTree>
    <p:extLst>
      <p:ext uri="{BB962C8B-B14F-4D97-AF65-F5344CB8AC3E}">
        <p14:creationId xmlns:p14="http://schemas.microsoft.com/office/powerpoint/2010/main" val="1974558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41434"/>
            <a:ext cx="7772400" cy="1403132"/>
          </a:xfrm>
        </p:spPr>
        <p:txBody>
          <a:bodyPr/>
          <a:lstStyle/>
          <a:p>
            <a:r>
              <a:rPr lang="en-US" sz="4400" dirty="0" smtClean="0"/>
              <a:t>Wilderness Fire </a:t>
            </a:r>
            <a:r>
              <a:rPr lang="en-US" sz="4400" dirty="0" err="1" smtClean="0"/>
              <a:t>Mgt</a:t>
            </a:r>
            <a:r>
              <a:rPr lang="en-US" sz="4400" dirty="0" smtClean="0"/>
              <a:t> Approach</a:t>
            </a:r>
            <a:endParaRPr lang="en-US" sz="4400" dirty="0"/>
          </a:p>
        </p:txBody>
      </p:sp>
      <p:sp>
        <p:nvSpPr>
          <p:cNvPr id="3" name="Subtitle 2"/>
          <p:cNvSpPr>
            <a:spLocks noGrp="1"/>
          </p:cNvSpPr>
          <p:nvPr>
            <p:ph type="subTitle" idx="1"/>
          </p:nvPr>
        </p:nvSpPr>
        <p:spPr>
          <a:xfrm>
            <a:off x="331076" y="1844566"/>
            <a:ext cx="8529144" cy="4572000"/>
          </a:xfrm>
        </p:spPr>
        <p:txBody>
          <a:bodyPr/>
          <a:lstStyle/>
          <a:p>
            <a:pPr algn="l"/>
            <a:r>
              <a:rPr lang="en-US" dirty="0" smtClean="0"/>
              <a:t>Select methods causing least alteration &amp; disturbance.  Ask</a:t>
            </a:r>
            <a:r>
              <a:rPr lang="en-US" dirty="0"/>
              <a:t>: Is this the </a:t>
            </a:r>
            <a:r>
              <a:rPr lang="en-US" b="1" dirty="0">
                <a:solidFill>
                  <a:srgbClr val="C00000"/>
                </a:solidFill>
                <a:effectLst>
                  <a:outerShdw blurRad="38100" dist="38100" dir="2700000" algn="tl">
                    <a:srgbClr val="000000">
                      <a:alpha val="43137"/>
                    </a:srgbClr>
                  </a:outerShdw>
                </a:effectLst>
              </a:rPr>
              <a:t>Minimum Necessary</a:t>
            </a:r>
            <a:r>
              <a:rPr lang="en-US" dirty="0"/>
              <a:t> to Manage this fire?  </a:t>
            </a:r>
            <a:endParaRPr lang="en-US" dirty="0" smtClean="0"/>
          </a:p>
          <a:p>
            <a:pPr algn="l"/>
            <a:endParaRPr lang="en-US" dirty="0"/>
          </a:p>
          <a:p>
            <a:pPr algn="l"/>
            <a:r>
              <a:rPr lang="en-US" dirty="0" smtClean="0"/>
              <a:t>How </a:t>
            </a:r>
            <a:r>
              <a:rPr lang="en-US" i="1" dirty="0"/>
              <a:t>Necessary</a:t>
            </a:r>
            <a:r>
              <a:rPr lang="en-US" dirty="0"/>
              <a:t> is </a:t>
            </a:r>
            <a:r>
              <a:rPr lang="en-US" i="1" dirty="0"/>
              <a:t>Necessary</a:t>
            </a:r>
            <a:r>
              <a:rPr lang="en-US" dirty="0" smtClean="0"/>
              <a:t>?</a:t>
            </a:r>
          </a:p>
          <a:p>
            <a:pPr algn="l"/>
            <a:r>
              <a:rPr lang="en-US" dirty="0" smtClean="0"/>
              <a:t>  </a:t>
            </a:r>
            <a:endParaRPr lang="en-US" dirty="0"/>
          </a:p>
          <a:p>
            <a:pPr algn="l"/>
            <a:r>
              <a:rPr lang="en-US" dirty="0"/>
              <a:t>If </a:t>
            </a:r>
            <a:r>
              <a:rPr lang="en-US" dirty="0" smtClean="0"/>
              <a:t>Necessary, </a:t>
            </a:r>
            <a:r>
              <a:rPr lang="en-US" dirty="0"/>
              <a:t>what is the </a:t>
            </a:r>
            <a:r>
              <a:rPr lang="en-US" b="1" dirty="0">
                <a:solidFill>
                  <a:srgbClr val="C00000"/>
                </a:solidFill>
                <a:effectLst>
                  <a:outerShdw blurRad="38100" dist="38100" dir="2700000" algn="tl">
                    <a:srgbClr val="000000">
                      <a:alpha val="43137"/>
                    </a:srgbClr>
                  </a:outerShdw>
                </a:effectLst>
              </a:rPr>
              <a:t>Minimum Tool</a:t>
            </a:r>
            <a:r>
              <a:rPr lang="en-US" dirty="0"/>
              <a:t> </a:t>
            </a:r>
            <a:r>
              <a:rPr lang="en-US" dirty="0" smtClean="0"/>
              <a:t>(method) to </a:t>
            </a:r>
            <a:r>
              <a:rPr lang="en-US" dirty="0"/>
              <a:t>get </a:t>
            </a:r>
            <a:r>
              <a:rPr lang="en-US" dirty="0" smtClean="0"/>
              <a:t>this </a:t>
            </a:r>
            <a:r>
              <a:rPr lang="en-US" dirty="0"/>
              <a:t>job done?</a:t>
            </a:r>
          </a:p>
          <a:p>
            <a:pPr algn="l"/>
            <a:endParaRPr lang="en-US" dirty="0"/>
          </a:p>
        </p:txBody>
      </p:sp>
    </p:spTree>
    <p:extLst>
      <p:ext uri="{BB962C8B-B14F-4D97-AF65-F5344CB8AC3E}">
        <p14:creationId xmlns:p14="http://schemas.microsoft.com/office/powerpoint/2010/main" val="2437601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41434"/>
            <a:ext cx="7772400" cy="1403132"/>
          </a:xfrm>
        </p:spPr>
        <p:txBody>
          <a:bodyPr/>
          <a:lstStyle/>
          <a:p>
            <a:r>
              <a:rPr lang="en-US" sz="4400" dirty="0" smtClean="0"/>
              <a:t>Wilderness Fire </a:t>
            </a:r>
            <a:r>
              <a:rPr lang="en-US" sz="4400" dirty="0" err="1" smtClean="0"/>
              <a:t>Mgt</a:t>
            </a:r>
            <a:r>
              <a:rPr lang="en-US" sz="4400" dirty="0" smtClean="0"/>
              <a:t> Approach</a:t>
            </a:r>
            <a:endParaRPr lang="en-US" sz="4400" dirty="0"/>
          </a:p>
        </p:txBody>
      </p:sp>
      <p:sp>
        <p:nvSpPr>
          <p:cNvPr id="3" name="Subtitle 2"/>
          <p:cNvSpPr>
            <a:spLocks noGrp="1"/>
          </p:cNvSpPr>
          <p:nvPr>
            <p:ph type="subTitle" idx="1"/>
          </p:nvPr>
        </p:nvSpPr>
        <p:spPr>
          <a:xfrm>
            <a:off x="331076" y="1844566"/>
            <a:ext cx="8529144" cy="4572000"/>
          </a:xfrm>
        </p:spPr>
        <p:txBody>
          <a:bodyPr/>
          <a:lstStyle/>
          <a:p>
            <a:pPr algn="l"/>
            <a:r>
              <a:rPr lang="en-US" dirty="0"/>
              <a:t>Dynamic and </a:t>
            </a:r>
            <a:r>
              <a:rPr lang="en-US" dirty="0" smtClean="0"/>
              <a:t>Flexible:</a:t>
            </a:r>
            <a:endParaRPr lang="en-US" dirty="0"/>
          </a:p>
          <a:p>
            <a:pPr algn="l"/>
            <a:r>
              <a:rPr lang="en-US" dirty="0" smtClean="0"/>
              <a:t>Resource </a:t>
            </a:r>
            <a:r>
              <a:rPr lang="en-US" dirty="0"/>
              <a:t>objectives and management response can be varied on the same fire and change over </a:t>
            </a:r>
            <a:r>
              <a:rPr lang="en-US" dirty="0" smtClean="0"/>
              <a:t>time</a:t>
            </a:r>
          </a:p>
          <a:p>
            <a:pPr algn="l"/>
            <a:endParaRPr lang="en-US" dirty="0"/>
          </a:p>
          <a:p>
            <a:pPr algn="l"/>
            <a:r>
              <a:rPr lang="en-US" dirty="0" smtClean="0"/>
              <a:t>Trigger Points/Contingencies</a:t>
            </a:r>
          </a:p>
          <a:p>
            <a:pPr algn="l"/>
            <a:endParaRPr lang="en-US" dirty="0" smtClean="0"/>
          </a:p>
          <a:p>
            <a:pPr algn="l"/>
            <a:r>
              <a:rPr lang="en-US" dirty="0" smtClean="0"/>
              <a:t>Prepare </a:t>
            </a:r>
            <a:r>
              <a:rPr lang="en-US" dirty="0"/>
              <a:t>for Long Duration </a:t>
            </a:r>
            <a:r>
              <a:rPr lang="en-US" dirty="0" smtClean="0"/>
              <a:t>Fires</a:t>
            </a:r>
            <a:endParaRPr lang="en-US" dirty="0"/>
          </a:p>
        </p:txBody>
      </p:sp>
    </p:spTree>
    <p:extLst>
      <p:ext uri="{BB962C8B-B14F-4D97-AF65-F5344CB8AC3E}">
        <p14:creationId xmlns:p14="http://schemas.microsoft.com/office/powerpoint/2010/main" val="3559221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41434"/>
            <a:ext cx="7772400" cy="1403132"/>
          </a:xfrm>
        </p:spPr>
        <p:txBody>
          <a:bodyPr/>
          <a:lstStyle/>
          <a:p>
            <a:r>
              <a:rPr lang="en-US" sz="4400" dirty="0" smtClean="0"/>
              <a:t>Wilderness Fire </a:t>
            </a:r>
            <a:r>
              <a:rPr lang="en-US" sz="4400" dirty="0" err="1" smtClean="0"/>
              <a:t>Mgt</a:t>
            </a:r>
            <a:r>
              <a:rPr lang="en-US" sz="4400" dirty="0" smtClean="0"/>
              <a:t> Approach</a:t>
            </a:r>
            <a:endParaRPr lang="en-US" sz="4400" dirty="0"/>
          </a:p>
        </p:txBody>
      </p:sp>
      <p:sp>
        <p:nvSpPr>
          <p:cNvPr id="3" name="Subtitle 2"/>
          <p:cNvSpPr>
            <a:spLocks noGrp="1"/>
          </p:cNvSpPr>
          <p:nvPr>
            <p:ph type="subTitle" idx="1"/>
          </p:nvPr>
        </p:nvSpPr>
        <p:spPr>
          <a:xfrm>
            <a:off x="331076" y="1844565"/>
            <a:ext cx="8529144" cy="4776951"/>
          </a:xfrm>
        </p:spPr>
        <p:txBody>
          <a:bodyPr/>
          <a:lstStyle/>
          <a:p>
            <a:pPr algn="l"/>
            <a:r>
              <a:rPr lang="en-US" dirty="0" smtClean="0"/>
              <a:t>	Resources/Tools </a:t>
            </a:r>
            <a:r>
              <a:rPr lang="en-US" dirty="0"/>
              <a:t>Available I</a:t>
            </a:r>
            <a:r>
              <a:rPr lang="en-US" dirty="0" smtClean="0"/>
              <a:t>nclude:</a:t>
            </a:r>
          </a:p>
          <a:p>
            <a:pPr algn="l"/>
            <a:r>
              <a:rPr lang="en-US" dirty="0" smtClean="0"/>
              <a:t>		Land </a:t>
            </a:r>
            <a:r>
              <a:rPr lang="en-US" dirty="0"/>
              <a:t>Management Plan</a:t>
            </a:r>
          </a:p>
          <a:p>
            <a:pPr algn="l"/>
            <a:r>
              <a:rPr lang="en-US" dirty="0" smtClean="0"/>
              <a:t>		Unit </a:t>
            </a:r>
            <a:r>
              <a:rPr lang="en-US" dirty="0"/>
              <a:t>Fire Management </a:t>
            </a:r>
            <a:r>
              <a:rPr lang="en-US" dirty="0" smtClean="0"/>
              <a:t>Plan</a:t>
            </a:r>
          </a:p>
          <a:p>
            <a:pPr algn="l"/>
            <a:r>
              <a:rPr lang="en-US" dirty="0"/>
              <a:t>	</a:t>
            </a:r>
            <a:r>
              <a:rPr lang="en-US" dirty="0" smtClean="0"/>
              <a:t>	Wilderness Plan</a:t>
            </a:r>
          </a:p>
          <a:p>
            <a:pPr algn="l"/>
            <a:r>
              <a:rPr lang="en-US" dirty="0" smtClean="0"/>
              <a:t>		Local </a:t>
            </a:r>
            <a:r>
              <a:rPr lang="en-US" dirty="0"/>
              <a:t>Wilderness Managers </a:t>
            </a:r>
            <a:r>
              <a:rPr lang="en-US" dirty="0" smtClean="0"/>
              <a:t>				</a:t>
            </a:r>
            <a:r>
              <a:rPr lang="en-US" dirty="0"/>
              <a:t>Letters of Delegation</a:t>
            </a:r>
          </a:p>
          <a:p>
            <a:pPr algn="l"/>
            <a:r>
              <a:rPr lang="en-US" dirty="0"/>
              <a:t>		Letters of Leaders Intent  </a:t>
            </a:r>
          </a:p>
          <a:p>
            <a:pPr algn="l"/>
            <a:r>
              <a:rPr lang="en-US" dirty="0" smtClean="0"/>
              <a:t>		Pre/Post-Season Reviews</a:t>
            </a:r>
            <a:endParaRPr lang="en-US" dirty="0"/>
          </a:p>
        </p:txBody>
      </p:sp>
    </p:spTree>
    <p:extLst>
      <p:ext uri="{BB962C8B-B14F-4D97-AF65-F5344CB8AC3E}">
        <p14:creationId xmlns:p14="http://schemas.microsoft.com/office/powerpoint/2010/main" val="607952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220718"/>
            <a:ext cx="8174421" cy="1371599"/>
          </a:xfrm>
        </p:spPr>
        <p:txBody>
          <a:bodyPr/>
          <a:lstStyle/>
          <a:p>
            <a:r>
              <a:rPr lang="en-US" sz="4000" dirty="0" smtClean="0"/>
              <a:t>Wilderness Fire </a:t>
            </a:r>
            <a:r>
              <a:rPr lang="en-US" sz="4000" dirty="0" err="1" smtClean="0"/>
              <a:t>Mgt</a:t>
            </a:r>
            <a:r>
              <a:rPr lang="en-US" sz="4000" dirty="0" smtClean="0"/>
              <a:t> Approach</a:t>
            </a:r>
            <a:endParaRPr lang="en-US" sz="4000" dirty="0"/>
          </a:p>
        </p:txBody>
      </p:sp>
      <p:sp>
        <p:nvSpPr>
          <p:cNvPr id="3" name="Subtitle 2"/>
          <p:cNvSpPr>
            <a:spLocks noGrp="1"/>
          </p:cNvSpPr>
          <p:nvPr>
            <p:ph type="subTitle" idx="1"/>
          </p:nvPr>
        </p:nvSpPr>
        <p:spPr>
          <a:xfrm>
            <a:off x="378372" y="1592316"/>
            <a:ext cx="8324194" cy="4682360"/>
          </a:xfrm>
        </p:spPr>
        <p:txBody>
          <a:bodyPr/>
          <a:lstStyle/>
          <a:p>
            <a:r>
              <a:rPr lang="en-US" dirty="0" smtClean="0"/>
              <a:t>Resources (continued)</a:t>
            </a:r>
          </a:p>
          <a:p>
            <a:endParaRPr lang="en-US" dirty="0" smtClean="0"/>
          </a:p>
          <a:p>
            <a:pPr algn="l"/>
            <a:r>
              <a:rPr lang="en-US" dirty="0" smtClean="0"/>
              <a:t>Wilderness.net  Fire </a:t>
            </a:r>
            <a:r>
              <a:rPr lang="en-US" dirty="0"/>
              <a:t>Toolbox: including</a:t>
            </a:r>
            <a:r>
              <a:rPr lang="en-US" dirty="0" smtClean="0"/>
              <a:t>:</a:t>
            </a:r>
          </a:p>
          <a:p>
            <a:pPr algn="l"/>
            <a:r>
              <a:rPr lang="en-US" dirty="0" smtClean="0"/>
              <a:t>	Fire </a:t>
            </a:r>
            <a:r>
              <a:rPr lang="en-US" dirty="0" err="1"/>
              <a:t>Mgt</a:t>
            </a:r>
            <a:r>
              <a:rPr lang="en-US" dirty="0"/>
              <a:t> Planning </a:t>
            </a:r>
            <a:r>
              <a:rPr lang="en-US" dirty="0" smtClean="0"/>
              <a:t>Checklist</a:t>
            </a:r>
            <a:endParaRPr lang="en-US" dirty="0"/>
          </a:p>
          <a:p>
            <a:pPr algn="l"/>
            <a:r>
              <a:rPr lang="en-US" dirty="0"/>
              <a:t> </a:t>
            </a:r>
            <a:r>
              <a:rPr lang="en-US" dirty="0" smtClean="0"/>
              <a:t>	READ Guides </a:t>
            </a:r>
          </a:p>
          <a:p>
            <a:pPr algn="l"/>
            <a:r>
              <a:rPr lang="en-US" dirty="0" smtClean="0"/>
              <a:t>		(include MIST &amp; Other Resource 		Protection </a:t>
            </a:r>
            <a:r>
              <a:rPr lang="en-US" dirty="0"/>
              <a:t>Guidelines)</a:t>
            </a:r>
          </a:p>
          <a:p>
            <a:endParaRPr lang="en-US" dirty="0"/>
          </a:p>
        </p:txBody>
      </p:sp>
    </p:spTree>
    <p:extLst>
      <p:ext uri="{BB962C8B-B14F-4D97-AF65-F5344CB8AC3E}">
        <p14:creationId xmlns:p14="http://schemas.microsoft.com/office/powerpoint/2010/main" val="4043276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220718"/>
            <a:ext cx="8174421" cy="1371599"/>
          </a:xfrm>
        </p:spPr>
        <p:txBody>
          <a:bodyPr/>
          <a:lstStyle/>
          <a:p>
            <a:r>
              <a:rPr lang="en-US" sz="4000" dirty="0" smtClean="0"/>
              <a:t>Wilderness Fire </a:t>
            </a:r>
            <a:r>
              <a:rPr lang="en-US" sz="4000" dirty="0" err="1" smtClean="0"/>
              <a:t>Mgt</a:t>
            </a:r>
            <a:r>
              <a:rPr lang="en-US" sz="4000" dirty="0" smtClean="0"/>
              <a:t> Approach</a:t>
            </a:r>
            <a:endParaRPr lang="en-US" sz="4000" dirty="0"/>
          </a:p>
        </p:txBody>
      </p:sp>
      <p:sp>
        <p:nvSpPr>
          <p:cNvPr id="3" name="Subtitle 2"/>
          <p:cNvSpPr>
            <a:spLocks noGrp="1"/>
          </p:cNvSpPr>
          <p:nvPr>
            <p:ph type="subTitle" idx="1"/>
          </p:nvPr>
        </p:nvSpPr>
        <p:spPr>
          <a:xfrm>
            <a:off x="378372" y="1592316"/>
            <a:ext cx="8324194" cy="4682360"/>
          </a:xfrm>
        </p:spPr>
        <p:txBody>
          <a:bodyPr/>
          <a:lstStyle/>
          <a:p>
            <a:pPr algn="l"/>
            <a:r>
              <a:rPr lang="en-US" dirty="0"/>
              <a:t>Beware of Risks Transferred or </a:t>
            </a:r>
            <a:r>
              <a:rPr lang="en-US" dirty="0" smtClean="0"/>
              <a:t>Deferred-</a:t>
            </a:r>
          </a:p>
          <a:p>
            <a:pPr algn="l"/>
            <a:r>
              <a:rPr lang="en-US" dirty="0" smtClean="0"/>
              <a:t>Deferral </a:t>
            </a:r>
            <a:r>
              <a:rPr lang="en-US" dirty="0"/>
              <a:t>of Fire Can Mean Larger Impacts Later</a:t>
            </a:r>
          </a:p>
          <a:p>
            <a:pPr algn="l"/>
            <a:r>
              <a:rPr lang="en-US" dirty="0"/>
              <a:t> </a:t>
            </a:r>
          </a:p>
          <a:p>
            <a:pPr algn="l"/>
            <a:r>
              <a:rPr lang="en-US" dirty="0"/>
              <a:t>Look Hard at “Exposure”</a:t>
            </a:r>
          </a:p>
          <a:p>
            <a:endParaRPr lang="en-US" b="1" dirty="0"/>
          </a:p>
        </p:txBody>
      </p:sp>
    </p:spTree>
    <p:extLst>
      <p:ext uri="{BB962C8B-B14F-4D97-AF65-F5344CB8AC3E}">
        <p14:creationId xmlns:p14="http://schemas.microsoft.com/office/powerpoint/2010/main" val="800079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4" descr="http://www.model-t-restore.com/images/1926_model_t_lr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645" r="14038" b="1171"/>
          <a:stretch/>
        </p:blipFill>
        <p:spPr bwMode="auto">
          <a:xfrm>
            <a:off x="5152983" y="457200"/>
            <a:ext cx="3533817" cy="2285999"/>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3" name="Picture 30" descr="http://library.thinkquest.org/08aug/00285/whimages/trainintro.jpg"/>
          <p:cNvPicPr>
            <a:picLocks noChangeAspect="1" noChangeArrowheads="1"/>
          </p:cNvPicPr>
          <p:nvPr/>
        </p:nvPicPr>
        <p:blipFill>
          <a:blip r:embed="rId4">
            <a:extLst>
              <a:ext uri="{28A0092B-C50C-407E-A947-70E740481C1C}">
                <a14:useLocalDpi xmlns:a14="http://schemas.microsoft.com/office/drawing/2010/main" val="0"/>
              </a:ext>
            </a:extLst>
          </a:blip>
          <a:srcRect r="10515"/>
          <a:stretch>
            <a:fillRect/>
          </a:stretch>
        </p:blipFill>
        <p:spPr bwMode="auto">
          <a:xfrm>
            <a:off x="4114800" y="3118338"/>
            <a:ext cx="4572000" cy="3282462"/>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4" name="Picture 16" descr="http://www.mentorhigh.com/teacher/wolski/Pictures/capitalism-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618" y="457200"/>
            <a:ext cx="4572000" cy="3256369"/>
          </a:xfrm>
          <a:prstGeom prst="rect">
            <a:avLst/>
          </a:prstGeom>
          <a:noFill/>
          <a:ln w="12700">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32" descr="http://www.ostvigtree.com/images/Photo_Dozerlg.jpg"/>
          <p:cNvPicPr>
            <a:picLocks noChangeAspect="1" noChangeArrowheads="1"/>
          </p:cNvPicPr>
          <p:nvPr/>
        </p:nvPicPr>
        <p:blipFill rotWithShape="1">
          <a:blip r:embed="rId6">
            <a:extLst>
              <a:ext uri="{28A0092B-C50C-407E-A947-70E740481C1C}">
                <a14:useLocalDpi xmlns:a14="http://schemas.microsoft.com/office/drawing/2010/main" val="0"/>
              </a:ext>
            </a:extLst>
          </a:blip>
          <a:srcRect l="3624" r="3624"/>
          <a:stretch/>
        </p:blipFill>
        <p:spPr bwMode="auto">
          <a:xfrm>
            <a:off x="457200" y="4114801"/>
            <a:ext cx="3533817" cy="2285999"/>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8723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220718"/>
            <a:ext cx="8174421" cy="1371599"/>
          </a:xfrm>
        </p:spPr>
        <p:txBody>
          <a:bodyPr/>
          <a:lstStyle/>
          <a:p>
            <a:r>
              <a:rPr lang="en-US" sz="4000" dirty="0" smtClean="0"/>
              <a:t>Wilderness Fire </a:t>
            </a:r>
            <a:r>
              <a:rPr lang="en-US" sz="4000" dirty="0" err="1" smtClean="0"/>
              <a:t>Mgt</a:t>
            </a:r>
            <a:r>
              <a:rPr lang="en-US" sz="4000" dirty="0" smtClean="0"/>
              <a:t> Approach</a:t>
            </a:r>
            <a:endParaRPr lang="en-US" sz="4000" dirty="0"/>
          </a:p>
        </p:txBody>
      </p:sp>
      <p:sp>
        <p:nvSpPr>
          <p:cNvPr id="3" name="Subtitle 2"/>
          <p:cNvSpPr>
            <a:spLocks noGrp="1"/>
          </p:cNvSpPr>
          <p:nvPr>
            <p:ph type="subTitle" idx="1"/>
          </p:nvPr>
        </p:nvSpPr>
        <p:spPr>
          <a:xfrm>
            <a:off x="378372" y="1592316"/>
            <a:ext cx="8324194" cy="4934608"/>
          </a:xfrm>
        </p:spPr>
        <p:txBody>
          <a:bodyPr/>
          <a:lstStyle/>
          <a:p>
            <a:r>
              <a:rPr lang="en-US" dirty="0"/>
              <a:t>New Wilderness Performance Measures: </a:t>
            </a:r>
            <a:endParaRPr lang="en-US" dirty="0" smtClean="0"/>
          </a:p>
          <a:p>
            <a:pPr algn="l"/>
            <a:r>
              <a:rPr lang="en-US" dirty="0" smtClean="0"/>
              <a:t> 	Accountable for:</a:t>
            </a:r>
          </a:p>
          <a:p>
            <a:pPr algn="l"/>
            <a:r>
              <a:rPr lang="en-US" dirty="0"/>
              <a:t>	</a:t>
            </a:r>
            <a:r>
              <a:rPr lang="en-US" dirty="0" smtClean="0"/>
              <a:t> Acres </a:t>
            </a:r>
            <a:r>
              <a:rPr lang="en-US" dirty="0"/>
              <a:t>in Wilderness </a:t>
            </a:r>
            <a:r>
              <a:rPr lang="en-US" dirty="0" smtClean="0"/>
              <a:t>Burned </a:t>
            </a:r>
            <a:r>
              <a:rPr lang="en-US" dirty="0"/>
              <a:t>(relative </a:t>
            </a:r>
            <a:r>
              <a:rPr lang="en-US" dirty="0" smtClean="0"/>
              <a:t>to 	established </a:t>
            </a:r>
            <a:r>
              <a:rPr lang="en-US" dirty="0"/>
              <a:t>historic </a:t>
            </a:r>
            <a:r>
              <a:rPr lang="en-US" dirty="0" smtClean="0"/>
              <a:t>amounts)</a:t>
            </a:r>
          </a:p>
          <a:p>
            <a:pPr algn="l"/>
            <a:endParaRPr lang="en-US" dirty="0"/>
          </a:p>
          <a:p>
            <a:pPr algn="l"/>
            <a:r>
              <a:rPr lang="en-US" dirty="0" smtClean="0"/>
              <a:t>	Continue </a:t>
            </a:r>
            <a:r>
              <a:rPr lang="en-US" dirty="0"/>
              <a:t>to r</a:t>
            </a:r>
            <a:r>
              <a:rPr lang="en-US" dirty="0" smtClean="0"/>
              <a:t>eport motorized-	mechanized-aircraft landing/drops</a:t>
            </a:r>
            <a:endParaRPr lang="en-US" dirty="0"/>
          </a:p>
          <a:p>
            <a:endParaRPr lang="en-US" dirty="0" smtClean="0"/>
          </a:p>
          <a:p>
            <a:r>
              <a:rPr lang="en-US" dirty="0" smtClean="0"/>
              <a:t>      </a:t>
            </a:r>
            <a:endParaRPr lang="en-US" b="1" dirty="0"/>
          </a:p>
        </p:txBody>
      </p:sp>
    </p:spTree>
    <p:extLst>
      <p:ext uri="{BB962C8B-B14F-4D97-AF65-F5344CB8AC3E}">
        <p14:creationId xmlns:p14="http://schemas.microsoft.com/office/powerpoint/2010/main" val="3282481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220718"/>
            <a:ext cx="8174421" cy="1371599"/>
          </a:xfrm>
        </p:spPr>
        <p:txBody>
          <a:bodyPr/>
          <a:lstStyle/>
          <a:p>
            <a:r>
              <a:rPr lang="en-US" sz="4000" dirty="0" smtClean="0"/>
              <a:t>Wilderness Fire </a:t>
            </a:r>
            <a:r>
              <a:rPr lang="en-US" sz="4000" dirty="0" err="1" smtClean="0"/>
              <a:t>Mgt</a:t>
            </a:r>
            <a:r>
              <a:rPr lang="en-US" sz="4000" dirty="0" smtClean="0"/>
              <a:t> Approach</a:t>
            </a:r>
            <a:endParaRPr lang="en-US" sz="4000" dirty="0"/>
          </a:p>
        </p:txBody>
      </p:sp>
      <p:sp>
        <p:nvSpPr>
          <p:cNvPr id="3" name="Subtitle 2"/>
          <p:cNvSpPr>
            <a:spLocks noGrp="1"/>
          </p:cNvSpPr>
          <p:nvPr>
            <p:ph type="subTitle" idx="1"/>
          </p:nvPr>
        </p:nvSpPr>
        <p:spPr>
          <a:xfrm>
            <a:off x="378372" y="1592316"/>
            <a:ext cx="8324194" cy="4934608"/>
          </a:xfrm>
        </p:spPr>
        <p:txBody>
          <a:bodyPr/>
          <a:lstStyle/>
          <a:p>
            <a:endParaRPr lang="en-US" dirty="0" smtClean="0"/>
          </a:p>
          <a:p>
            <a:pPr algn="l"/>
            <a:r>
              <a:rPr lang="en-US" dirty="0" smtClean="0"/>
              <a:t>50</a:t>
            </a:r>
            <a:r>
              <a:rPr lang="en-US" baseline="30000" dirty="0" smtClean="0"/>
              <a:t>th</a:t>
            </a:r>
            <a:r>
              <a:rPr lang="en-US" dirty="0" smtClean="0"/>
              <a:t> Anniversary:</a:t>
            </a:r>
          </a:p>
          <a:p>
            <a:pPr algn="l"/>
            <a:r>
              <a:rPr lang="en-US" dirty="0" smtClean="0"/>
              <a:t> 	Debate about Wilderness Fire-  Too 		Much or Too Little?</a:t>
            </a:r>
          </a:p>
          <a:p>
            <a:pPr algn="l"/>
            <a:r>
              <a:rPr lang="en-US" dirty="0" smtClean="0"/>
              <a:t>		Impacts Acceptable?</a:t>
            </a:r>
          </a:p>
          <a:p>
            <a:pPr algn="l"/>
            <a:endParaRPr lang="en-US" dirty="0" smtClean="0"/>
          </a:p>
          <a:p>
            <a:pPr algn="l"/>
            <a:r>
              <a:rPr lang="en-US" dirty="0"/>
              <a:t>	</a:t>
            </a:r>
            <a:r>
              <a:rPr lang="en-US" dirty="0" smtClean="0"/>
              <a:t>Conditions are Important Focus</a:t>
            </a:r>
          </a:p>
          <a:p>
            <a:pPr algn="l"/>
            <a:r>
              <a:rPr lang="en-US" dirty="0" smtClean="0"/>
              <a:t>         What </a:t>
            </a:r>
            <a:r>
              <a:rPr lang="en-US" dirty="0"/>
              <a:t>About Trammeling?</a:t>
            </a:r>
          </a:p>
          <a:p>
            <a:endParaRPr lang="en-US" dirty="0" smtClean="0"/>
          </a:p>
          <a:p>
            <a:r>
              <a:rPr lang="en-US" dirty="0" smtClean="0"/>
              <a:t>      </a:t>
            </a:r>
            <a:endParaRPr lang="en-US" b="1" dirty="0"/>
          </a:p>
        </p:txBody>
      </p:sp>
    </p:spTree>
    <p:extLst>
      <p:ext uri="{BB962C8B-B14F-4D97-AF65-F5344CB8AC3E}">
        <p14:creationId xmlns:p14="http://schemas.microsoft.com/office/powerpoint/2010/main" val="1759194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r>
              <a:rPr lang="en-US" sz="4000" b="1" dirty="0" smtClean="0">
                <a:effectLst>
                  <a:outerShdw blurRad="38100" dist="38100" dir="2700000" algn="tl">
                    <a:srgbClr val="000000">
                      <a:alpha val="43137"/>
                    </a:srgbClr>
                  </a:outerShdw>
                </a:effectLst>
              </a:rPr>
              <a:t>Preserve Wilderness Character</a:t>
            </a:r>
            <a:br>
              <a:rPr lang="en-US" sz="4000" b="1" dirty="0" smtClean="0">
                <a:effectLst>
                  <a:outerShdw blurRad="38100" dist="38100" dir="2700000" algn="tl">
                    <a:srgbClr val="000000">
                      <a:alpha val="43137"/>
                    </a:srgbClr>
                  </a:outerShdw>
                </a:effectLst>
              </a:rPr>
            </a:br>
            <a:r>
              <a:rPr lang="en-US" sz="4000" b="1" dirty="0" smtClean="0">
                <a:effectLst>
                  <a:outerShdw blurRad="38100" dist="38100" dir="2700000" algn="tl">
                    <a:srgbClr val="000000">
                      <a:alpha val="43137"/>
                    </a:srgbClr>
                  </a:outerShdw>
                </a:effectLst>
              </a:rPr>
              <a:t>For Present &amp; Future Generations</a:t>
            </a:r>
            <a:endParaRPr lang="en-US" sz="4000" b="1" dirty="0">
              <a:effectLst>
                <a:outerShdw blurRad="38100" dist="38100" dir="2700000" algn="tl">
                  <a:srgbClr val="000000">
                    <a:alpha val="43137"/>
                  </a:srgbClr>
                </a:outerShdw>
              </a:effectLst>
            </a:endParaRPr>
          </a:p>
        </p:txBody>
      </p:sp>
      <p:pic>
        <p:nvPicPr>
          <p:cNvPr id="7" name="Content Placeholder 6"/>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238796" y="1447800"/>
            <a:ext cx="7239000" cy="4826000"/>
          </a:xfrm>
        </p:spPr>
      </p:pic>
    </p:spTree>
    <p:extLst>
      <p:ext uri="{BB962C8B-B14F-4D97-AF65-F5344CB8AC3E}">
        <p14:creationId xmlns:p14="http://schemas.microsoft.com/office/powerpoint/2010/main" val="20979301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5670"/>
            <a:ext cx="7772400" cy="1576551"/>
          </a:xfrm>
        </p:spPr>
        <p:txBody>
          <a:bodyPr/>
          <a:lstStyle/>
          <a:p>
            <a:r>
              <a:rPr lang="en-US" sz="4000" dirty="0" smtClean="0"/>
              <a:t>Wilderness: An Enduring Resource</a:t>
            </a:r>
            <a:endParaRPr lang="en-US" sz="4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09700" y="1807230"/>
            <a:ext cx="6073959" cy="4555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780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vegas-group-tours.com/HooverDam_10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618" y="457200"/>
            <a:ext cx="2514844" cy="3156535"/>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3" name="Picture 10" descr="http://www.geomineinfo.com/images/Chino%20-%20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465" r="9074"/>
          <a:stretch/>
        </p:blipFill>
        <p:spPr bwMode="auto">
          <a:xfrm>
            <a:off x="4977609" y="3981924"/>
            <a:ext cx="3709190" cy="2418876"/>
          </a:xfrm>
          <a:prstGeom prst="rect">
            <a:avLst/>
          </a:prstGeom>
          <a:noFill/>
          <a:ln w="12700">
            <a:solidFill>
              <a:srgbClr val="000000"/>
            </a:solidFill>
          </a:ln>
          <a:effectLst/>
          <a:extLst>
            <a:ext uri="{909E8E84-426E-40DD-AFC4-6F175D3DCCD1}">
              <a14:hiddenFill xmlns:a14="http://schemas.microsoft.com/office/drawing/2010/main">
                <a:solidFill>
                  <a:srgbClr val="FFFFFF"/>
                </a:solidFill>
              </a14:hiddenFill>
            </a:ext>
          </a:extLst>
        </p:spPr>
      </p:pic>
      <p:pic>
        <p:nvPicPr>
          <p:cNvPr id="4" name="Picture 14" descr="http://seattletimes.nwsource.com/ABPub/2007/12/15/200406105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9618" y="3981924"/>
            <a:ext cx="3709192" cy="2418877"/>
          </a:xfrm>
          <a:prstGeom prst="rect">
            <a:avLst/>
          </a:prstGeom>
          <a:noFill/>
          <a:ln w="12700">
            <a:solidFill>
              <a:srgbClr val="000000"/>
            </a:solidFill>
          </a:ln>
          <a:effectLst/>
          <a:extLst>
            <a:ext uri="{909E8E84-426E-40DD-AFC4-6F175D3DCCD1}">
              <a14:hiddenFill xmlns:a14="http://schemas.microsoft.com/office/drawing/2010/main">
                <a:solidFill>
                  <a:srgbClr val="FFFFFF"/>
                </a:solidFill>
              </a14:hiddenFill>
            </a:ext>
          </a:extLst>
        </p:spPr>
      </p:pic>
      <p:pic>
        <p:nvPicPr>
          <p:cNvPr id="5" name="Picture 24" descr="http://www.globeimages.net/data/media/5/aerial_view_of_los_angeles.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0972"/>
          <a:stretch/>
        </p:blipFill>
        <p:spPr bwMode="auto">
          <a:xfrm>
            <a:off x="3254423" y="457201"/>
            <a:ext cx="5432376" cy="3156534"/>
          </a:xfrm>
          <a:prstGeom prst="rect">
            <a:avLst/>
          </a:prstGeom>
          <a:noFill/>
          <a:ln w="12700">
            <a:solidFill>
              <a:srgbClr val="000000"/>
            </a:solidFill>
          </a:ln>
          <a:effectLst/>
          <a:extLst>
            <a:ext uri="{909E8E84-426E-40DD-AFC4-6F175D3DCCD1}">
              <a14:hiddenFill xmlns:a14="http://schemas.microsoft.com/office/drawing/2010/main">
                <a:solidFill>
                  <a:srgbClr val="FFFFFF"/>
                </a:solidFill>
              </a14:hiddenFill>
            </a:ext>
          </a:extLst>
        </p:spPr>
      </p:pic>
      <p:pic>
        <p:nvPicPr>
          <p:cNvPr id="6" name="Picture 4" descr="http://www.texasfreeway.com/houston/historic/photos/images/us59_trench_traffic_jam_196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34915" y="2320332"/>
            <a:ext cx="3377541" cy="2579847"/>
          </a:xfrm>
          <a:prstGeom prst="rect">
            <a:avLst/>
          </a:prstGeom>
          <a:noFill/>
          <a:ln w="12700">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800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28015" y="451866"/>
            <a:ext cx="7875260" cy="5948933"/>
            <a:chOff x="628015" y="451866"/>
            <a:chExt cx="7875260" cy="5948933"/>
          </a:xfrm>
        </p:grpSpPr>
        <p:pic>
          <p:nvPicPr>
            <p:cNvPr id="3" name="Picture 5" descr="G:\Carhart.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478" t="2262" r="424" b="36497"/>
            <a:stretch/>
          </p:blipFill>
          <p:spPr bwMode="auto">
            <a:xfrm>
              <a:off x="628015" y="451866"/>
              <a:ext cx="7875260" cy="5948933"/>
            </a:xfrm>
            <a:prstGeom prst="rect">
              <a:avLst/>
            </a:prstGeom>
            <a:noFill/>
            <a:ln w="12700">
              <a:solidFill>
                <a:srgbClr val="000000"/>
              </a:solidFill>
            </a:ln>
            <a:effectLst/>
            <a:extLst>
              <a:ext uri="{909E8E84-426E-40DD-AFC4-6F175D3DCCD1}">
                <a14:hiddenFill xmlns:a14="http://schemas.microsoft.com/office/drawing/2010/main">
                  <a:solidFill>
                    <a:srgbClr val="FFFFFF"/>
                  </a:solidFill>
                </a14:hiddenFill>
              </a:ext>
            </a:extLst>
          </p:spPr>
        </p:pic>
        <p:sp>
          <p:nvSpPr>
            <p:cNvPr id="4" name="Text Box 1030"/>
            <p:cNvSpPr txBox="1">
              <a:spLocks noChangeArrowheads="1"/>
            </p:cNvSpPr>
            <p:nvPr/>
          </p:nvSpPr>
          <p:spPr bwMode="auto">
            <a:xfrm>
              <a:off x="5669924" y="683862"/>
              <a:ext cx="2559676" cy="1200329"/>
            </a:xfrm>
            <a:prstGeom prst="rect">
              <a:avLst/>
            </a:prstGeom>
            <a:solidFill>
              <a:srgbClr val="000000"/>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C000"/>
                  </a:solidFill>
                  <a:effectLst/>
                  <a:uLnTx/>
                  <a:uFillTx/>
                  <a:latin typeface="Arial" pitchFamily="34" charset="0"/>
                  <a:cs typeface="Arial" pitchFamily="34" charset="0"/>
                </a:rPr>
                <a:t>Arthur Carhart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C000"/>
                  </a:solidFill>
                  <a:effectLst/>
                  <a:uLnTx/>
                  <a:uFillTx/>
                  <a:latin typeface="Arial" pitchFamily="34" charset="0"/>
                  <a:cs typeface="Arial" pitchFamily="34" charset="0"/>
                </a:rPr>
                <a:t>1892-1978</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C000"/>
                  </a:solidFill>
                  <a:effectLst/>
                  <a:uLnTx/>
                  <a:uFillTx/>
                  <a:latin typeface="Arial" pitchFamily="34" charset="0"/>
                  <a:cs typeface="Arial" pitchFamily="34" charset="0"/>
                </a:rPr>
                <a:t>Conservationist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C000"/>
                  </a:solidFill>
                  <a:effectLst/>
                  <a:uLnTx/>
                  <a:uFillTx/>
                  <a:latin typeface="Arial" pitchFamily="34" charset="0"/>
                  <a:cs typeface="Arial" pitchFamily="34" charset="0"/>
                </a:rPr>
                <a:t>&amp; Landscape Architect</a:t>
              </a:r>
            </a:p>
          </p:txBody>
        </p:sp>
      </p:grpSp>
    </p:spTree>
    <p:extLst>
      <p:ext uri="{BB962C8B-B14F-4D97-AF65-F5344CB8AC3E}">
        <p14:creationId xmlns:p14="http://schemas.microsoft.com/office/powerpoint/2010/main" val="1452009652"/>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04800"/>
            <a:ext cx="9144000" cy="830997"/>
          </a:xfrm>
          <a:prstGeom prst="rect">
            <a:avLst/>
          </a:prstGeom>
          <a:noFill/>
          <a:effectLst/>
        </p:spPr>
        <p:txBody>
          <a:bodyPr wrap="square" rtlCol="0">
            <a:spAutoFit/>
          </a:bodyPr>
          <a:lstStyle/>
          <a:p>
            <a:pPr algn="ctr"/>
            <a:r>
              <a:rPr lang="en-US" sz="4800" b="0" kern="0" dirty="0">
                <a:solidFill>
                  <a:srgbClr val="800000"/>
                </a:solidFill>
                <a:effectLst>
                  <a:outerShdw blurRad="38100" dist="38100" dir="2700000" algn="tl">
                    <a:srgbClr val="000000">
                      <a:alpha val="43137"/>
                    </a:srgbClr>
                  </a:outerShdw>
                </a:effectLst>
                <a:latin typeface="Maiandra GD" pitchFamily="34" charset="0"/>
              </a:rPr>
              <a:t>The Wilderness Society</a:t>
            </a:r>
          </a:p>
        </p:txBody>
      </p:sp>
      <p:grpSp>
        <p:nvGrpSpPr>
          <p:cNvPr id="3" name="Group 2"/>
          <p:cNvGrpSpPr/>
          <p:nvPr/>
        </p:nvGrpSpPr>
        <p:grpSpPr>
          <a:xfrm>
            <a:off x="5206955" y="1752599"/>
            <a:ext cx="3479844" cy="4648200"/>
            <a:chOff x="5206955" y="1752599"/>
            <a:chExt cx="3479844" cy="4648200"/>
          </a:xfrm>
        </p:grpSpPr>
        <p:pic>
          <p:nvPicPr>
            <p:cNvPr id="4" name="Picture 2" descr="G:\95001 Bob Marshal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910" r="16623" b="35746"/>
            <a:stretch/>
          </p:blipFill>
          <p:spPr bwMode="auto">
            <a:xfrm>
              <a:off x="5206955" y="1752599"/>
              <a:ext cx="3479844" cy="4648200"/>
            </a:xfrm>
            <a:prstGeom prst="rect">
              <a:avLst/>
            </a:prstGeom>
            <a:noFill/>
            <a:ln w="12700">
              <a:solidFill>
                <a:srgbClr val="000000"/>
              </a:solidFill>
            </a:ln>
            <a:effectLst/>
            <a:extLst>
              <a:ext uri="{909E8E84-426E-40DD-AFC4-6F175D3DCCD1}">
                <a14:hiddenFill xmlns:a14="http://schemas.microsoft.com/office/drawing/2010/main">
                  <a:solidFill>
                    <a:srgbClr val="FFFFFF"/>
                  </a:solidFill>
                </a14:hiddenFill>
              </a:ext>
            </a:extLst>
          </p:spPr>
        </p:pic>
        <p:sp>
          <p:nvSpPr>
            <p:cNvPr id="5" name="Text Box 1030"/>
            <p:cNvSpPr txBox="1">
              <a:spLocks noChangeArrowheads="1"/>
            </p:cNvSpPr>
            <p:nvPr/>
          </p:nvSpPr>
          <p:spPr bwMode="auto">
            <a:xfrm>
              <a:off x="5238747" y="5477336"/>
              <a:ext cx="3448051" cy="923330"/>
            </a:xfrm>
            <a:prstGeom prst="rect">
              <a:avLst/>
            </a:prstGeom>
            <a:solidFill>
              <a:srgbClr val="000000"/>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C000"/>
                  </a:solidFill>
                  <a:effectLst/>
                  <a:uLnTx/>
                  <a:uFillTx/>
                  <a:latin typeface="Arial" pitchFamily="34" charset="0"/>
                  <a:cs typeface="Arial" pitchFamily="34" charset="0"/>
                </a:rPr>
                <a:t>Bob Marshall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C000"/>
                  </a:solidFill>
                  <a:effectLst/>
                  <a:uLnTx/>
                  <a:uFillTx/>
                  <a:latin typeface="Arial" pitchFamily="34" charset="0"/>
                  <a:cs typeface="Arial" pitchFamily="34" charset="0"/>
                </a:rPr>
                <a:t>1901-1939</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C000"/>
                  </a:solidFill>
                  <a:effectLst/>
                  <a:uLnTx/>
                  <a:uFillTx/>
                  <a:latin typeface="Arial" pitchFamily="34" charset="0"/>
                  <a:cs typeface="Arial" pitchFamily="34" charset="0"/>
                </a:rPr>
                <a:t>Philanthropist &amp; Adventurer</a:t>
              </a:r>
            </a:p>
          </p:txBody>
        </p:sp>
      </p:grpSp>
      <p:grpSp>
        <p:nvGrpSpPr>
          <p:cNvPr id="6" name="Group 5"/>
          <p:cNvGrpSpPr/>
          <p:nvPr/>
        </p:nvGrpSpPr>
        <p:grpSpPr>
          <a:xfrm>
            <a:off x="457199" y="1752599"/>
            <a:ext cx="3448051" cy="4648200"/>
            <a:chOff x="457199" y="1752599"/>
            <a:chExt cx="3448051" cy="4648200"/>
          </a:xfrm>
        </p:grpSpPr>
        <p:pic>
          <p:nvPicPr>
            <p:cNvPr id="7" name="Picture 6" descr="http://www.azwild.org/resources/images/leopold_lg.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724" t="1459" r="11701" b="36803"/>
            <a:stretch/>
          </p:blipFill>
          <p:spPr bwMode="auto">
            <a:xfrm>
              <a:off x="459618" y="1752599"/>
              <a:ext cx="3445632" cy="4648200"/>
            </a:xfrm>
            <a:prstGeom prst="rect">
              <a:avLst/>
            </a:prstGeom>
            <a:noFill/>
            <a:ln w="12700">
              <a:solidFill>
                <a:srgbClr val="000000"/>
              </a:solidFill>
            </a:ln>
            <a:effectLst/>
            <a:extLst>
              <a:ext uri="{909E8E84-426E-40DD-AFC4-6F175D3DCCD1}">
                <a14:hiddenFill xmlns:a14="http://schemas.microsoft.com/office/drawing/2010/main">
                  <a:solidFill>
                    <a:srgbClr val="FFFFFF"/>
                  </a:solidFill>
                </a14:hiddenFill>
              </a:ext>
            </a:extLst>
          </p:spPr>
        </p:pic>
        <p:sp>
          <p:nvSpPr>
            <p:cNvPr id="8" name="Text Box 1032"/>
            <p:cNvSpPr txBox="1">
              <a:spLocks noChangeArrowheads="1"/>
            </p:cNvSpPr>
            <p:nvPr/>
          </p:nvSpPr>
          <p:spPr bwMode="auto">
            <a:xfrm>
              <a:off x="457199" y="5477469"/>
              <a:ext cx="3448051" cy="923330"/>
            </a:xfrm>
            <a:prstGeom prst="rect">
              <a:avLst/>
            </a:prstGeom>
            <a:solidFill>
              <a:srgbClr val="000000"/>
            </a:solidFill>
            <a:ln w="12700">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C000"/>
                  </a:solidFill>
                  <a:effectLst/>
                  <a:uLnTx/>
                  <a:uFillTx/>
                  <a:latin typeface="Arial" pitchFamily="34" charset="0"/>
                  <a:cs typeface="Arial" pitchFamily="34" charset="0"/>
                </a:rPr>
                <a:t>Aldo Leopold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C000"/>
                  </a:solidFill>
                  <a:effectLst/>
                  <a:uLnTx/>
                  <a:uFillTx/>
                  <a:latin typeface="Arial" pitchFamily="34" charset="0"/>
                  <a:cs typeface="Arial" pitchFamily="34" charset="0"/>
                </a:rPr>
                <a:t>1886-1948</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C000"/>
                  </a:solidFill>
                  <a:effectLst/>
                  <a:uLnTx/>
                  <a:uFillTx/>
                  <a:latin typeface="Arial" pitchFamily="34" charset="0"/>
                  <a:cs typeface="Arial" pitchFamily="34" charset="0"/>
                </a:rPr>
                <a:t>Scientist, Author, &amp; Philosopher</a:t>
              </a:r>
            </a:p>
          </p:txBody>
        </p:sp>
      </p:grpSp>
      <p:grpSp>
        <p:nvGrpSpPr>
          <p:cNvPr id="9" name="Group 8"/>
          <p:cNvGrpSpPr/>
          <p:nvPr/>
        </p:nvGrpSpPr>
        <p:grpSpPr>
          <a:xfrm>
            <a:off x="3263348" y="1371600"/>
            <a:ext cx="2617303" cy="3600359"/>
            <a:chOff x="3352796" y="1371600"/>
            <a:chExt cx="2617303" cy="3600359"/>
          </a:xfrm>
        </p:grpSpPr>
        <p:pic>
          <p:nvPicPr>
            <p:cNvPr id="10" name="Picture 2" descr="http://www.pbs.org/harriman/images/film/filmhist_zahniser_lg.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643" b="7112"/>
            <a:stretch/>
          </p:blipFill>
          <p:spPr bwMode="auto">
            <a:xfrm>
              <a:off x="3352796" y="1371600"/>
              <a:ext cx="2617303" cy="3600359"/>
            </a:xfrm>
            <a:prstGeom prst="rect">
              <a:avLst/>
            </a:prstGeom>
            <a:noFill/>
            <a:ln w="12700">
              <a:solidFill>
                <a:srgbClr val="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 Box 1031"/>
            <p:cNvSpPr txBox="1">
              <a:spLocks noChangeArrowheads="1"/>
            </p:cNvSpPr>
            <p:nvPr/>
          </p:nvSpPr>
          <p:spPr bwMode="auto">
            <a:xfrm>
              <a:off x="3352797" y="4048629"/>
              <a:ext cx="2617302" cy="923330"/>
            </a:xfrm>
            <a:prstGeom prst="rect">
              <a:avLst/>
            </a:prstGeom>
            <a:solidFill>
              <a:srgbClr val="000000"/>
            </a:solidFill>
            <a:ln w="12700">
              <a:noFill/>
              <a:miter lim="800000"/>
              <a:headEnd/>
              <a:tailEnd/>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C000"/>
                  </a:solidFill>
                  <a:effectLst/>
                  <a:uLnTx/>
                  <a:uFillTx/>
                  <a:latin typeface="Arial" pitchFamily="34" charset="0"/>
                  <a:cs typeface="Arial" pitchFamily="34" charset="0"/>
                </a:rPr>
                <a:t>Howard Zahniser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C000"/>
                  </a:solidFill>
                  <a:effectLst/>
                  <a:uLnTx/>
                  <a:uFillTx/>
                  <a:latin typeface="Arial" pitchFamily="34" charset="0"/>
                  <a:cs typeface="Arial" pitchFamily="34" charset="0"/>
                </a:rPr>
                <a:t>1906-1964</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C000"/>
                  </a:solidFill>
                  <a:effectLst/>
                  <a:uLnTx/>
                  <a:uFillTx/>
                  <a:latin typeface="Arial" pitchFamily="34" charset="0"/>
                  <a:cs typeface="Arial" pitchFamily="34" charset="0"/>
                </a:rPr>
                <a:t>Bureaucrat &amp; Politician</a:t>
              </a:r>
            </a:p>
          </p:txBody>
        </p:sp>
      </p:grpSp>
    </p:spTree>
    <p:extLst>
      <p:ext uri="{BB962C8B-B14F-4D97-AF65-F5344CB8AC3E}">
        <p14:creationId xmlns:p14="http://schemas.microsoft.com/office/powerpoint/2010/main" val="2839671498"/>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descr="Stationery"/>
          <p:cNvSpPr txBox="1">
            <a:spLocks noChangeArrowheads="1"/>
          </p:cNvSpPr>
          <p:nvPr/>
        </p:nvSpPr>
        <p:spPr bwMode="auto">
          <a:xfrm>
            <a:off x="451262" y="1365662"/>
            <a:ext cx="8241476" cy="5035138"/>
          </a:xfrm>
          <a:prstGeom prst="rect">
            <a:avLst/>
          </a:prstGeom>
          <a:ln>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lIns="365760" tIns="182880" rIns="365760" bIns="18288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5C0000"/>
              </a:solidFill>
              <a:effectLst/>
              <a:uLnTx/>
              <a:uFillTx/>
            </a:endParaRPr>
          </a:p>
        </p:txBody>
      </p:sp>
      <p:sp>
        <p:nvSpPr>
          <p:cNvPr id="3" name="Rectangle 3"/>
          <p:cNvSpPr>
            <a:spLocks noChangeArrowheads="1"/>
          </p:cNvSpPr>
          <p:nvPr/>
        </p:nvSpPr>
        <p:spPr bwMode="auto">
          <a:xfrm>
            <a:off x="761998" y="2246531"/>
            <a:ext cx="7658433" cy="1733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nSpc>
                <a:spcPts val="3200"/>
              </a:lnSpc>
              <a:spcBef>
                <a:spcPts val="0"/>
              </a:spcBef>
              <a:buClr>
                <a:srgbClr val="FF9933"/>
              </a:buClr>
              <a:buFontTx/>
              <a:buBlip>
                <a:blip r:embed="rId3"/>
              </a:buBlip>
            </a:pPr>
            <a:r>
              <a:rPr lang="en-US" sz="2400" b="0" kern="0" dirty="0">
                <a:solidFill>
                  <a:srgbClr val="000000"/>
                </a:solidFill>
                <a:latin typeface="Arial" pitchFamily="34" charset="0"/>
                <a:cs typeface="Arial" pitchFamily="34" charset="0"/>
              </a:rPr>
              <a:t>3 decades of lobbying by the Wilderness Society</a:t>
            </a:r>
          </a:p>
          <a:p>
            <a:pPr marL="342900" indent="-342900">
              <a:lnSpc>
                <a:spcPts val="3200"/>
              </a:lnSpc>
              <a:spcBef>
                <a:spcPts val="0"/>
              </a:spcBef>
              <a:buClr>
                <a:srgbClr val="FF9933"/>
              </a:buClr>
              <a:buFontTx/>
              <a:buBlip>
                <a:blip r:embed="rId3"/>
              </a:buBlip>
            </a:pPr>
            <a:r>
              <a:rPr lang="en-US" sz="2400" b="0" kern="0" dirty="0">
                <a:solidFill>
                  <a:srgbClr val="000000"/>
                </a:solidFill>
                <a:latin typeface="Arial" pitchFamily="34" charset="0"/>
                <a:cs typeface="Arial" pitchFamily="34" charset="0"/>
              </a:rPr>
              <a:t>8 years of debate in Congress</a:t>
            </a:r>
          </a:p>
          <a:p>
            <a:pPr marL="342900" indent="-342900">
              <a:lnSpc>
                <a:spcPts val="3200"/>
              </a:lnSpc>
              <a:spcBef>
                <a:spcPts val="0"/>
              </a:spcBef>
              <a:buClr>
                <a:srgbClr val="FF9933"/>
              </a:buClr>
              <a:buFontTx/>
              <a:buBlip>
                <a:blip r:embed="rId3"/>
              </a:buBlip>
            </a:pPr>
            <a:r>
              <a:rPr lang="en-US" sz="2400" b="0" kern="0" dirty="0">
                <a:solidFill>
                  <a:srgbClr val="000000"/>
                </a:solidFill>
                <a:latin typeface="Arial" pitchFamily="34" charset="0"/>
                <a:cs typeface="Arial" pitchFamily="34" charset="0"/>
              </a:rPr>
              <a:t>66 different drafts of the wilderness bill</a:t>
            </a:r>
          </a:p>
          <a:p>
            <a:pPr marL="342900" indent="-342900">
              <a:lnSpc>
                <a:spcPts val="3200"/>
              </a:lnSpc>
              <a:spcBef>
                <a:spcPts val="0"/>
              </a:spcBef>
              <a:buClr>
                <a:srgbClr val="FF9933"/>
              </a:buClr>
              <a:buFontTx/>
              <a:buBlip>
                <a:blip r:embed="rId3"/>
              </a:buBlip>
            </a:pPr>
            <a:r>
              <a:rPr lang="en-US" sz="2400" b="0" kern="0" dirty="0">
                <a:solidFill>
                  <a:srgbClr val="000000"/>
                </a:solidFill>
                <a:latin typeface="Arial" pitchFamily="34" charset="0"/>
                <a:cs typeface="Arial" pitchFamily="34" charset="0"/>
              </a:rPr>
              <a:t>18 public hearings and 6,000 pages of testimony…</a:t>
            </a:r>
          </a:p>
        </p:txBody>
      </p:sp>
      <p:sp>
        <p:nvSpPr>
          <p:cNvPr id="4" name="Text Box 5"/>
          <p:cNvSpPr txBox="1">
            <a:spLocks noChangeArrowheads="1"/>
          </p:cNvSpPr>
          <p:nvPr/>
        </p:nvSpPr>
        <p:spPr bwMode="auto">
          <a:xfrm>
            <a:off x="761998" y="1600200"/>
            <a:ext cx="3352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3600" dirty="0">
                <a:solidFill>
                  <a:srgbClr val="800000"/>
                </a:solidFill>
                <a:latin typeface="Centaur" pitchFamily="18" charset="0"/>
              </a:rPr>
              <a:t>Finally, After:</a:t>
            </a:r>
          </a:p>
        </p:txBody>
      </p:sp>
      <p:sp>
        <p:nvSpPr>
          <p:cNvPr id="5" name="Text Box 6"/>
          <p:cNvSpPr txBox="1">
            <a:spLocks noChangeArrowheads="1"/>
          </p:cNvSpPr>
          <p:nvPr/>
        </p:nvSpPr>
        <p:spPr bwMode="auto">
          <a:xfrm>
            <a:off x="903767" y="4191000"/>
            <a:ext cx="7325834" cy="1826141"/>
          </a:xfrm>
          <a:prstGeom prst="rect">
            <a:avLst/>
          </a:prstGeom>
          <a:ln>
            <a:headEnd/>
            <a:tailEnd/>
          </a:ln>
          <a:extLst/>
        </p:spPr>
        <p:style>
          <a:lnRef idx="1">
            <a:schemeClr val="accent5"/>
          </a:lnRef>
          <a:fillRef idx="2">
            <a:schemeClr val="accent5"/>
          </a:fillRef>
          <a:effectRef idx="1">
            <a:schemeClr val="accent5"/>
          </a:effectRef>
          <a:fontRef idx="minor">
            <a:schemeClr val="dk1"/>
          </a:fontRef>
        </p:style>
        <p:txBody>
          <a:bodyPr wrap="square" lIns="182880" tIns="91440" rIns="182880" bIns="9144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eaLnBrk="1" fontAlgn="auto" latinLnBrk="0" hangingPunct="1">
              <a:lnSpc>
                <a:spcPts val="32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Arial" pitchFamily="34" charset="0"/>
                <a:cs typeface="Arial" pitchFamily="34" charset="0"/>
              </a:rPr>
              <a:t>Congress voted nearly unanimously:</a:t>
            </a:r>
          </a:p>
          <a:p>
            <a:pPr marL="0" marR="0" lvl="0" indent="0" algn="ctr" defTabSz="914400" eaLnBrk="1" fontAlgn="auto" latinLnBrk="0" hangingPunct="1">
              <a:lnSpc>
                <a:spcPts val="3200"/>
              </a:lnSpc>
              <a:spcBef>
                <a:spcPts val="0"/>
              </a:spcBef>
              <a:spcAft>
                <a:spcPts val="0"/>
              </a:spcAft>
              <a:buClrTx/>
              <a:buSzTx/>
              <a:buFontTx/>
              <a:buNone/>
              <a:tabLst/>
              <a:defRPr/>
            </a:pPr>
            <a:r>
              <a:rPr kumimoji="0" lang="en-US" sz="2400" b="0" i="0" u="none" strike="noStrike" kern="0" cap="none" spc="-30" normalizeH="0" baseline="0" noProof="0" dirty="0">
                <a:ln>
                  <a:noFill/>
                </a:ln>
                <a:solidFill>
                  <a:srgbClr val="000000"/>
                </a:solidFill>
                <a:effectLst/>
                <a:uLnTx/>
                <a:uFillTx/>
                <a:latin typeface="Arial" pitchFamily="34" charset="0"/>
                <a:cs typeface="Arial" pitchFamily="34" charset="0"/>
              </a:rPr>
              <a:t>“</a:t>
            </a:r>
            <a:r>
              <a:rPr kumimoji="0" lang="en-US" sz="2400" b="0" i="1" u="none" strike="noStrike" kern="0" cap="none" spc="-30" normalizeH="0" baseline="0" noProof="0" dirty="0">
                <a:ln>
                  <a:noFill/>
                </a:ln>
                <a:solidFill>
                  <a:srgbClr val="000000"/>
                </a:solidFill>
                <a:effectLst/>
                <a:uLnTx/>
                <a:uFillTx/>
                <a:latin typeface="Arial" pitchFamily="34" charset="0"/>
                <a:cs typeface="Arial" pitchFamily="34" charset="0"/>
              </a:rPr>
              <a:t>To establish a National Wilderness Preservation </a:t>
            </a:r>
            <a:r>
              <a:rPr kumimoji="0" lang="en-US" sz="2400" b="0" i="1" u="none" strike="noStrike" kern="0" cap="none" spc="0" normalizeH="0" baseline="0" noProof="0" dirty="0">
                <a:ln>
                  <a:noFill/>
                </a:ln>
                <a:solidFill>
                  <a:srgbClr val="000000"/>
                </a:solidFill>
                <a:effectLst/>
                <a:uLnTx/>
                <a:uFillTx/>
                <a:latin typeface="Arial" pitchFamily="34" charset="0"/>
                <a:cs typeface="Arial" pitchFamily="34" charset="0"/>
              </a:rPr>
              <a:t>System for the permanent good</a:t>
            </a:r>
          </a:p>
          <a:p>
            <a:pPr marL="0" marR="0" lvl="0" indent="0" algn="ctr" defTabSz="914400" eaLnBrk="1" fontAlgn="auto" latinLnBrk="0" hangingPunct="1">
              <a:lnSpc>
                <a:spcPts val="3200"/>
              </a:lnSpc>
              <a:spcBef>
                <a:spcPts val="0"/>
              </a:spcBef>
              <a:spcAft>
                <a:spcPts val="0"/>
              </a:spcAft>
              <a:buClrTx/>
              <a:buSzTx/>
              <a:buFontTx/>
              <a:buNone/>
              <a:tabLst/>
              <a:defRPr/>
            </a:pPr>
            <a:r>
              <a:rPr kumimoji="0" lang="en-US" sz="2400" b="0" i="1" u="none" strike="noStrike" kern="0" cap="none" spc="30" normalizeH="0" baseline="0" noProof="0" dirty="0">
                <a:ln>
                  <a:noFill/>
                </a:ln>
                <a:solidFill>
                  <a:srgbClr val="000000"/>
                </a:solidFill>
                <a:effectLst/>
                <a:uLnTx/>
                <a:uFillTx/>
                <a:latin typeface="Arial" pitchFamily="34" charset="0"/>
                <a:cs typeface="Arial" pitchFamily="34" charset="0"/>
              </a:rPr>
              <a:t>of the whole people, and for other purposes.”</a:t>
            </a:r>
          </a:p>
        </p:txBody>
      </p:sp>
      <p:sp>
        <p:nvSpPr>
          <p:cNvPr id="6" name="TextBox 5"/>
          <p:cNvSpPr txBox="1"/>
          <p:nvPr/>
        </p:nvSpPr>
        <p:spPr>
          <a:xfrm>
            <a:off x="-1" y="304800"/>
            <a:ext cx="9144000" cy="830997"/>
          </a:xfrm>
          <a:prstGeom prst="rect">
            <a:avLst/>
          </a:prstGeom>
          <a:noFill/>
          <a:effectLst/>
        </p:spPr>
        <p:txBody>
          <a:bodyPr wrap="square" rtlCol="0">
            <a:spAutoFit/>
          </a:bodyPr>
          <a:lstStyle/>
          <a:p>
            <a:pPr algn="ctr"/>
            <a:r>
              <a:rPr lang="en-US" sz="4800" b="0" kern="0" dirty="0">
                <a:solidFill>
                  <a:srgbClr val="800000"/>
                </a:solidFill>
                <a:effectLst>
                  <a:outerShdw blurRad="38100" dist="38100" dir="2700000" algn="tl">
                    <a:srgbClr val="000000">
                      <a:alpha val="43137"/>
                    </a:srgbClr>
                  </a:outerShdw>
                </a:effectLst>
                <a:latin typeface="Maiandra GD" pitchFamily="34" charset="0"/>
              </a:rPr>
              <a:t>Wilderness Act of 1964</a:t>
            </a:r>
          </a:p>
        </p:txBody>
      </p:sp>
    </p:spTree>
    <p:extLst>
      <p:ext uri="{BB962C8B-B14F-4D97-AF65-F5344CB8AC3E}">
        <p14:creationId xmlns:p14="http://schemas.microsoft.com/office/powerpoint/2010/main" val="8330084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44495" y="451866"/>
            <a:ext cx="8242300" cy="5948934"/>
            <a:chOff x="444495" y="451866"/>
            <a:chExt cx="8242300" cy="5948934"/>
          </a:xfrm>
        </p:grpSpPr>
        <p:pic>
          <p:nvPicPr>
            <p:cNvPr id="3" name="Picture 4" descr="http://images.search.yahoo.com/r/_ylt=A2KJkezcECpP1HMARcujzbkF;_ylu=X3oDMTBtdXFkOWthBHNlYwNmcC1hdHRyaWIEc2xrA2ZpbWc-/SIG=133hieuru/EXP=1328185692/**http%3a/www.clemson.edu/caah/history/FacultyPages/PamMack/lec124/wildactsig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01" t="4197" r="1173" b="2856"/>
            <a:stretch/>
          </p:blipFill>
          <p:spPr bwMode="auto">
            <a:xfrm>
              <a:off x="459618" y="451866"/>
              <a:ext cx="8227177" cy="5948933"/>
            </a:xfrm>
            <a:prstGeom prst="rect">
              <a:avLst/>
            </a:prstGeom>
            <a:noFill/>
            <a:ln w="12700">
              <a:solidFill>
                <a:srgbClr val="000000"/>
              </a:solidFill>
            </a:ln>
            <a:effectLst/>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444495" y="6031468"/>
              <a:ext cx="8242300" cy="369332"/>
            </a:xfrm>
            <a:prstGeom prst="rect">
              <a:avLst/>
            </a:prstGeom>
            <a:solidFill>
              <a:srgbClr val="000000"/>
            </a:solidFill>
            <a:ln w="12700">
              <a:noFill/>
            </a:ln>
            <a:effectLs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10" normalizeH="0" baseline="0" noProof="0" dirty="0">
                  <a:ln>
                    <a:noFill/>
                  </a:ln>
                  <a:solidFill>
                    <a:srgbClr val="FFC000"/>
                  </a:solidFill>
                  <a:effectLst/>
                  <a:uLnTx/>
                  <a:uFillTx/>
                  <a:latin typeface="Arial" pitchFamily="34" charset="0"/>
                  <a:cs typeface="Arial" pitchFamily="34" charset="0"/>
                </a:rPr>
                <a:t>President Lyndon Johnson Signing the Wilderness Act on Sept 3, 1964</a:t>
              </a:r>
            </a:p>
          </p:txBody>
        </p:sp>
      </p:grpSp>
    </p:spTree>
    <p:extLst>
      <p:ext uri="{BB962C8B-B14F-4D97-AF65-F5344CB8AC3E}">
        <p14:creationId xmlns:p14="http://schemas.microsoft.com/office/powerpoint/2010/main" val="3930724458"/>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emplateWSPF">
  <a:themeElements>
    <a:clrScheme name="TemplateWSP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WSPF">
      <a:majorFont>
        <a:latin typeface="Maiandra G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6000" b="1" i="0" u="none" strike="noStrike" cap="none" normalizeH="0" baseline="0" smtClean="0">
            <a:ln>
              <a:noFill/>
            </a:ln>
            <a:solidFill>
              <a:srgbClr val="FFFF66"/>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6000" b="1" i="0" u="none" strike="noStrike" cap="none" normalizeH="0" baseline="0" smtClean="0">
            <a:ln>
              <a:noFill/>
            </a:ln>
            <a:solidFill>
              <a:srgbClr val="FFFF66"/>
            </a:solidFill>
            <a:effectLst/>
            <a:latin typeface="Arial" charset="0"/>
          </a:defRPr>
        </a:defPPr>
      </a:lstStyle>
    </a:lnDef>
  </a:objectDefaults>
  <a:extraClrSchemeLst>
    <a:extraClrScheme>
      <a:clrScheme name="TemplateWSP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WSPF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WSPF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WSPF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WSPF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WSPF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WSPF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WSPF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WSPF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WSPF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WSPF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WSPF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D4C6EE5F5EA743AE1CBCFECF5770FB" ma:contentTypeVersion="22" ma:contentTypeDescription="Create a new document." ma:contentTypeScope="" ma:versionID="f0f9614e0321bb0ef6eaf6422d2bbe55">
  <xsd:schema xmlns:xsd="http://www.w3.org/2001/XMLSchema" xmlns:xs="http://www.w3.org/2001/XMLSchema" xmlns:p="http://schemas.microsoft.com/office/2006/metadata/properties" xmlns:ns2="35bf02a3-37fe-404f-9393-3a49ea8754a0" xmlns:ns3="bfd5693d-caa4-44dd-94d2-3fb1c3844644" targetNamespace="http://schemas.microsoft.com/office/2006/metadata/properties" ma:root="true" ma:fieldsID="f08b0c0d2addd23875cb0922327be7bc" ns2:_="" ns3:_="">
    <xsd:import namespace="35bf02a3-37fe-404f-9393-3a49ea8754a0"/>
    <xsd:import namespace="bfd5693d-caa4-44dd-94d2-3fb1c3844644"/>
    <xsd:element name="properties">
      <xsd:complexType>
        <xsd:sequence>
          <xsd:element name="documentManagement">
            <xsd:complexType>
              <xsd:all>
                <xsd:element ref="ns2:SortOrder" minOccurs="0"/>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f02a3-37fe-404f-9393-3a49ea8754a0" elementFormDefault="qualified">
    <xsd:import namespace="http://schemas.microsoft.com/office/2006/documentManagement/types"/>
    <xsd:import namespace="http://schemas.microsoft.com/office/infopath/2007/PartnerControls"/>
    <xsd:element name="SortOrder" ma:index="8" nillable="true" ma:displayName="SortOrder" ma:internalName="SortOrder">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d5693d-caa4-44dd-94d2-3fb1c384464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ortOrder xmlns="35bf02a3-37fe-404f-9393-3a49ea8754a0" xsi:nil="true"/>
  </documentManagement>
</p:properties>
</file>

<file path=customXml/itemProps1.xml><?xml version="1.0" encoding="utf-8"?>
<ds:datastoreItem xmlns:ds="http://schemas.openxmlformats.org/officeDocument/2006/customXml" ds:itemID="{78927F5C-3931-462C-A819-272C14453761}"/>
</file>

<file path=customXml/itemProps2.xml><?xml version="1.0" encoding="utf-8"?>
<ds:datastoreItem xmlns:ds="http://schemas.openxmlformats.org/officeDocument/2006/customXml" ds:itemID="{2D675EA6-233D-4A8C-B8AB-8DC2D7442DAA}"/>
</file>

<file path=customXml/itemProps3.xml><?xml version="1.0" encoding="utf-8"?>
<ds:datastoreItem xmlns:ds="http://schemas.openxmlformats.org/officeDocument/2006/customXml" ds:itemID="{C13826F2-0D4D-4E0A-82A8-35CA4355612C}"/>
</file>

<file path=docProps/app.xml><?xml version="1.0" encoding="utf-8"?>
<Properties xmlns="http://schemas.openxmlformats.org/officeDocument/2006/extended-properties" xmlns:vt="http://schemas.openxmlformats.org/officeDocument/2006/docPropsVTypes">
  <Template/>
  <TotalTime>22023</TotalTime>
  <Words>3225</Words>
  <Application>Microsoft Office PowerPoint</Application>
  <PresentationFormat>On-screen Show (4:3)</PresentationFormat>
  <Paragraphs>409</Paragraphs>
  <Slides>43</Slides>
  <Notes>32</Notes>
  <HiddenSlides>11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Centaur</vt:lpstr>
      <vt:lpstr>Maiandra GD</vt:lpstr>
      <vt:lpstr>Tahoma</vt:lpstr>
      <vt:lpstr>Times New Roman</vt:lpstr>
      <vt:lpstr>Wingdings 2</vt:lpstr>
      <vt:lpstr>TemplateWSPF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Forest Service Manual 2320 Wilderness Management</vt:lpstr>
      <vt:lpstr>FSM 2320</vt:lpstr>
      <vt:lpstr>FSM 2320</vt:lpstr>
      <vt:lpstr>] Wilderness Fire Mgt Approach </vt:lpstr>
      <vt:lpstr>] Wilderness Fire Mgt Approach </vt:lpstr>
      <vt:lpstr>] Wilderness Fire Mgt Approach </vt:lpstr>
      <vt:lpstr>Wilderness Fire Mgt Approach</vt:lpstr>
      <vt:lpstr>Wilderness Fire Mgt Approach</vt:lpstr>
      <vt:lpstr>Wilderness Fire Mgt Approach</vt:lpstr>
      <vt:lpstr>Wilderness Fire Mgt Approach</vt:lpstr>
      <vt:lpstr>Wilderness Fire Mgt Approach</vt:lpstr>
      <vt:lpstr>Wilderness Fire Mgt Approach</vt:lpstr>
      <vt:lpstr>Wilderness Fire Mgt Approach</vt:lpstr>
      <vt:lpstr>Wilderness Fire Mgt Approach</vt:lpstr>
      <vt:lpstr>Preserve Wilderness Character For Present &amp; Future Generations</vt:lpstr>
      <vt:lpstr>Wilderness: An Enduring Resource</vt:lpstr>
    </vt:vector>
  </TitlesOfParts>
  <Company>National Park Service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VERP - Visitor Experience Resource Protection - A process for addressing carring capacity in NPS units</dc:title>
  <dc:creator>Jim Hammett</dc:creator>
  <cp:lastModifiedBy>Ham, Christopher P -FS</cp:lastModifiedBy>
  <cp:revision>1868</cp:revision>
  <cp:lastPrinted>2012-04-12T17:42:59Z</cp:lastPrinted>
  <dcterms:created xsi:type="dcterms:W3CDTF">1998-04-01T21:34:34Z</dcterms:created>
  <dcterms:modified xsi:type="dcterms:W3CDTF">2017-01-08T19:04:33Z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0x01010078D4C6EE5F5EA743AE1CBCFECF5770FB</vt:lpwstr>
  </property>
</Properties>
</file>